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4"/>
  </p:notesMasterIdLst>
  <p:handoutMasterIdLst>
    <p:handoutMasterId r:id="rId25"/>
  </p:handoutMasterIdLst>
  <p:sldIdLst>
    <p:sldId id="321" r:id="rId2"/>
    <p:sldId id="356" r:id="rId3"/>
    <p:sldId id="366" r:id="rId4"/>
    <p:sldId id="365" r:id="rId5"/>
    <p:sldId id="379" r:id="rId6"/>
    <p:sldId id="372" r:id="rId7"/>
    <p:sldId id="373" r:id="rId8"/>
    <p:sldId id="368" r:id="rId9"/>
    <p:sldId id="380" r:id="rId10"/>
    <p:sldId id="357" r:id="rId11"/>
    <p:sldId id="370" r:id="rId12"/>
    <p:sldId id="371" r:id="rId13"/>
    <p:sldId id="364" r:id="rId14"/>
    <p:sldId id="358" r:id="rId15"/>
    <p:sldId id="375" r:id="rId16"/>
    <p:sldId id="376" r:id="rId17"/>
    <p:sldId id="377" r:id="rId18"/>
    <p:sldId id="361" r:id="rId19"/>
    <p:sldId id="360" r:id="rId20"/>
    <p:sldId id="381" r:id="rId21"/>
    <p:sldId id="374" r:id="rId22"/>
    <p:sldId id="369" r:id="rId23"/>
  </p:sldIdLst>
  <p:sldSz cx="9144000" cy="6858000" type="screen4x3"/>
  <p:notesSz cx="6889750" cy="10021888"/>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C8FF"/>
    <a:srgbClr val="D6F1FE"/>
    <a:srgbClr val="EFFAFF"/>
    <a:srgbClr val="B7E9FF"/>
    <a:srgbClr val="B3E6FF"/>
    <a:srgbClr val="59C6FD"/>
    <a:srgbClr val="8CD0FE"/>
    <a:srgbClr val="EBF6FF"/>
    <a:srgbClr val="9ADBFC"/>
    <a:srgbClr val="CDE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63" autoAdjust="0"/>
  </p:normalViewPr>
  <p:slideViewPr>
    <p:cSldViewPr>
      <p:cViewPr varScale="1">
        <p:scale>
          <a:sx n="57" d="100"/>
          <a:sy n="57" d="100"/>
        </p:scale>
        <p:origin x="466"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5" d="100"/>
          <a:sy n="45" d="100"/>
        </p:scale>
        <p:origin x="2824" y="68"/>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55EE8-456E-45FE-ABB2-8C4FEF2C7B75}"/>
              </a:ext>
            </a:extLst>
          </p:cNvPr>
          <p:cNvSpPr>
            <a:spLocks noGrp="1"/>
          </p:cNvSpPr>
          <p:nvPr>
            <p:ph type="hdr" sz="quarter"/>
          </p:nvPr>
        </p:nvSpPr>
        <p:spPr>
          <a:xfrm>
            <a:off x="0" y="0"/>
            <a:ext cx="2985558" cy="501094"/>
          </a:xfrm>
          <a:prstGeom prst="rect">
            <a:avLst/>
          </a:prstGeom>
        </p:spPr>
        <p:txBody>
          <a:bodyPr vert="horz" lIns="96634" tIns="48317" rIns="96634" bIns="48317" rtlCol="0"/>
          <a:lstStyle>
            <a:lvl1pPr algn="l" eaLnBrk="1" fontAlgn="auto" hangingPunct="1">
              <a:spcBef>
                <a:spcPts val="0"/>
              </a:spcBef>
              <a:spcAft>
                <a:spcPts val="0"/>
              </a:spcAft>
              <a:defRPr sz="13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541A713F-7323-4D13-84DC-345EDFA8D1CD}"/>
              </a:ext>
            </a:extLst>
          </p:cNvPr>
          <p:cNvSpPr>
            <a:spLocks noGrp="1"/>
          </p:cNvSpPr>
          <p:nvPr>
            <p:ph type="dt" sz="quarter" idx="1"/>
          </p:nvPr>
        </p:nvSpPr>
        <p:spPr>
          <a:xfrm>
            <a:off x="3902597" y="0"/>
            <a:ext cx="2985558" cy="501094"/>
          </a:xfrm>
          <a:prstGeom prst="rect">
            <a:avLst/>
          </a:prstGeom>
        </p:spPr>
        <p:txBody>
          <a:bodyPr vert="horz" lIns="96634" tIns="48317" rIns="96634" bIns="48317" rtlCol="0"/>
          <a:lstStyle>
            <a:lvl1pPr algn="r" eaLnBrk="1" fontAlgn="auto" hangingPunct="1">
              <a:spcBef>
                <a:spcPts val="0"/>
              </a:spcBef>
              <a:spcAft>
                <a:spcPts val="0"/>
              </a:spcAft>
              <a:defRPr sz="1300">
                <a:latin typeface="+mn-lt"/>
                <a:cs typeface="+mn-cs"/>
              </a:defRPr>
            </a:lvl1pPr>
          </a:lstStyle>
          <a:p>
            <a:pPr>
              <a:defRPr/>
            </a:pPr>
            <a:fld id="{7C9FFAF3-93E7-447A-8CD7-146400F90DD4}" type="datetimeFigureOut">
              <a:rPr lang="en-GB"/>
              <a:pPr>
                <a:defRPr/>
              </a:pPr>
              <a:t>08/10/2022</a:t>
            </a:fld>
            <a:endParaRPr lang="en-GB" dirty="0"/>
          </a:p>
        </p:txBody>
      </p:sp>
      <p:sp>
        <p:nvSpPr>
          <p:cNvPr id="4" name="Footer Placeholder 3">
            <a:extLst>
              <a:ext uri="{FF2B5EF4-FFF2-40B4-BE49-F238E27FC236}">
                <a16:creationId xmlns:a16="http://schemas.microsoft.com/office/drawing/2014/main" id="{7701712D-70B5-46BC-B307-B0AA03A06A7F}"/>
              </a:ext>
            </a:extLst>
          </p:cNvPr>
          <p:cNvSpPr>
            <a:spLocks noGrp="1"/>
          </p:cNvSpPr>
          <p:nvPr>
            <p:ph type="ftr" sz="quarter" idx="2"/>
          </p:nvPr>
        </p:nvSpPr>
        <p:spPr>
          <a:xfrm>
            <a:off x="0" y="9519054"/>
            <a:ext cx="2985558" cy="501094"/>
          </a:xfrm>
          <a:prstGeom prst="rect">
            <a:avLst/>
          </a:prstGeom>
        </p:spPr>
        <p:txBody>
          <a:bodyPr vert="horz" lIns="96634" tIns="48317" rIns="96634" bIns="48317" rtlCol="0" anchor="b"/>
          <a:lstStyle>
            <a:lvl1pPr algn="l" eaLnBrk="1" fontAlgn="auto" hangingPunct="1">
              <a:spcBef>
                <a:spcPts val="0"/>
              </a:spcBef>
              <a:spcAft>
                <a:spcPts val="0"/>
              </a:spcAft>
              <a:defRPr sz="1300">
                <a:latin typeface="+mn-lt"/>
                <a:cs typeface="+mn-cs"/>
              </a:defRPr>
            </a:lvl1pPr>
          </a:lstStyle>
          <a:p>
            <a:pPr>
              <a:defRPr/>
            </a:pPr>
            <a:endParaRPr lang="en-GB"/>
          </a:p>
        </p:txBody>
      </p:sp>
      <p:sp>
        <p:nvSpPr>
          <p:cNvPr id="5" name="Slide Number Placeholder 4">
            <a:extLst>
              <a:ext uri="{FF2B5EF4-FFF2-40B4-BE49-F238E27FC236}">
                <a16:creationId xmlns:a16="http://schemas.microsoft.com/office/drawing/2014/main" id="{D9BF0E7B-8353-47F8-BFD6-1117C728AA12}"/>
              </a:ext>
            </a:extLst>
          </p:cNvPr>
          <p:cNvSpPr>
            <a:spLocks noGrp="1"/>
          </p:cNvSpPr>
          <p:nvPr>
            <p:ph type="sldNum" sz="quarter" idx="3"/>
          </p:nvPr>
        </p:nvSpPr>
        <p:spPr>
          <a:xfrm>
            <a:off x="3902597" y="9519054"/>
            <a:ext cx="2985558" cy="501094"/>
          </a:xfrm>
          <a:prstGeom prst="rect">
            <a:avLst/>
          </a:prstGeom>
        </p:spPr>
        <p:txBody>
          <a:bodyPr vert="horz" wrap="square" lIns="96634" tIns="48317" rIns="96634" bIns="48317" numCol="1" anchor="b" anchorCtr="0" compatLnSpc="1">
            <a:prstTxWarp prst="textNoShape">
              <a:avLst/>
            </a:prstTxWarp>
          </a:bodyPr>
          <a:lstStyle>
            <a:lvl1pPr algn="r" eaLnBrk="1" hangingPunct="1">
              <a:defRPr sz="1300">
                <a:latin typeface="Calibri" pitchFamily="34" charset="0"/>
              </a:defRPr>
            </a:lvl1pPr>
          </a:lstStyle>
          <a:p>
            <a:fld id="{4522006D-F1E9-437F-9EDD-D17FB7C209C6}" type="slidenum">
              <a:rPr lang="en-GB" altLang="en-US"/>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EA0AB6-FCD9-4DFD-B3D1-F4117FE6E14C}"/>
              </a:ext>
            </a:extLst>
          </p:cNvPr>
          <p:cNvSpPr>
            <a:spLocks noGrp="1"/>
          </p:cNvSpPr>
          <p:nvPr>
            <p:ph type="hdr" sz="quarter"/>
          </p:nvPr>
        </p:nvSpPr>
        <p:spPr>
          <a:xfrm>
            <a:off x="0" y="0"/>
            <a:ext cx="2985558" cy="501094"/>
          </a:xfrm>
          <a:prstGeom prst="rect">
            <a:avLst/>
          </a:prstGeom>
        </p:spPr>
        <p:txBody>
          <a:bodyPr vert="horz" lIns="96634" tIns="48317" rIns="96634" bIns="48317" rtlCol="0"/>
          <a:lstStyle>
            <a:lvl1pPr algn="l" eaLnBrk="1" fontAlgn="auto" hangingPunct="1">
              <a:spcBef>
                <a:spcPts val="0"/>
              </a:spcBef>
              <a:spcAft>
                <a:spcPts val="0"/>
              </a:spcAft>
              <a:defRPr sz="1300">
                <a:latin typeface="+mn-lt"/>
                <a:cs typeface="+mn-cs"/>
              </a:defRPr>
            </a:lvl1pPr>
          </a:lstStyle>
          <a:p>
            <a:pPr>
              <a:defRPr/>
            </a:pPr>
            <a:endParaRPr lang="en-GB"/>
          </a:p>
        </p:txBody>
      </p:sp>
      <p:sp>
        <p:nvSpPr>
          <p:cNvPr id="3" name="Date Placeholder 2">
            <a:extLst>
              <a:ext uri="{FF2B5EF4-FFF2-40B4-BE49-F238E27FC236}">
                <a16:creationId xmlns:a16="http://schemas.microsoft.com/office/drawing/2014/main" id="{89390429-9989-4AEF-BFFF-430568FED3E0}"/>
              </a:ext>
            </a:extLst>
          </p:cNvPr>
          <p:cNvSpPr>
            <a:spLocks noGrp="1"/>
          </p:cNvSpPr>
          <p:nvPr>
            <p:ph type="dt" idx="1"/>
          </p:nvPr>
        </p:nvSpPr>
        <p:spPr>
          <a:xfrm>
            <a:off x="3902597" y="0"/>
            <a:ext cx="2985558" cy="501094"/>
          </a:xfrm>
          <a:prstGeom prst="rect">
            <a:avLst/>
          </a:prstGeom>
        </p:spPr>
        <p:txBody>
          <a:bodyPr vert="horz" lIns="96634" tIns="48317" rIns="96634" bIns="48317" rtlCol="0"/>
          <a:lstStyle>
            <a:lvl1pPr algn="r" eaLnBrk="1" fontAlgn="auto" hangingPunct="1">
              <a:spcBef>
                <a:spcPts val="0"/>
              </a:spcBef>
              <a:spcAft>
                <a:spcPts val="0"/>
              </a:spcAft>
              <a:defRPr sz="1300">
                <a:latin typeface="+mn-lt"/>
                <a:cs typeface="+mn-cs"/>
              </a:defRPr>
            </a:lvl1pPr>
          </a:lstStyle>
          <a:p>
            <a:pPr>
              <a:defRPr/>
            </a:pPr>
            <a:fld id="{5457BD7D-CF43-456B-AD26-3CEEDAB8DCB2}" type="datetimeFigureOut">
              <a:rPr lang="en-GB"/>
              <a:pPr>
                <a:defRPr/>
              </a:pPr>
              <a:t>08/10/2022</a:t>
            </a:fld>
            <a:endParaRPr lang="en-GB" dirty="0"/>
          </a:p>
        </p:txBody>
      </p:sp>
      <p:sp>
        <p:nvSpPr>
          <p:cNvPr id="4" name="Slide Image Placeholder 3">
            <a:extLst>
              <a:ext uri="{FF2B5EF4-FFF2-40B4-BE49-F238E27FC236}">
                <a16:creationId xmlns:a16="http://schemas.microsoft.com/office/drawing/2014/main" id="{C7949F31-7C88-4823-AA23-43D99E9737E9}"/>
              </a:ext>
            </a:extLst>
          </p:cNvPr>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34" tIns="48317" rIns="96634" bIns="48317" rtlCol="0" anchor="ctr"/>
          <a:lstStyle/>
          <a:p>
            <a:pPr lvl="0"/>
            <a:endParaRPr lang="en-GB" noProof="0" dirty="0"/>
          </a:p>
        </p:txBody>
      </p:sp>
      <p:sp>
        <p:nvSpPr>
          <p:cNvPr id="5" name="Notes Placeholder 4">
            <a:extLst>
              <a:ext uri="{FF2B5EF4-FFF2-40B4-BE49-F238E27FC236}">
                <a16:creationId xmlns:a16="http://schemas.microsoft.com/office/drawing/2014/main" id="{AC708B46-7466-4BA3-878B-C5E56B04F7C4}"/>
              </a:ext>
            </a:extLst>
          </p:cNvPr>
          <p:cNvSpPr>
            <a:spLocks noGrp="1"/>
          </p:cNvSpPr>
          <p:nvPr>
            <p:ph type="body" sz="quarter" idx="3"/>
          </p:nvPr>
        </p:nvSpPr>
        <p:spPr>
          <a:xfrm>
            <a:off x="688975" y="4760397"/>
            <a:ext cx="5511800" cy="4509850"/>
          </a:xfrm>
          <a:prstGeom prst="rect">
            <a:avLst/>
          </a:prstGeom>
        </p:spPr>
        <p:txBody>
          <a:bodyPr vert="horz" lIns="96634" tIns="48317" rIns="96634" bIns="483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DBAE73D-C0A7-4509-956F-797E1F75C2E1}"/>
              </a:ext>
            </a:extLst>
          </p:cNvPr>
          <p:cNvSpPr>
            <a:spLocks noGrp="1"/>
          </p:cNvSpPr>
          <p:nvPr>
            <p:ph type="ftr" sz="quarter" idx="4"/>
          </p:nvPr>
        </p:nvSpPr>
        <p:spPr>
          <a:xfrm>
            <a:off x="0" y="9519054"/>
            <a:ext cx="2985558" cy="501094"/>
          </a:xfrm>
          <a:prstGeom prst="rect">
            <a:avLst/>
          </a:prstGeom>
        </p:spPr>
        <p:txBody>
          <a:bodyPr vert="horz" lIns="96634" tIns="48317" rIns="96634" bIns="48317" rtlCol="0" anchor="b"/>
          <a:lstStyle>
            <a:lvl1pPr algn="l" eaLnBrk="1" fontAlgn="auto" hangingPunct="1">
              <a:spcBef>
                <a:spcPts val="0"/>
              </a:spcBef>
              <a:spcAft>
                <a:spcPts val="0"/>
              </a:spcAft>
              <a:defRPr sz="1300">
                <a:latin typeface="+mn-lt"/>
                <a:cs typeface="+mn-cs"/>
              </a:defRPr>
            </a:lvl1pPr>
          </a:lstStyle>
          <a:p>
            <a:pPr>
              <a:defRPr/>
            </a:pPr>
            <a:endParaRPr lang="en-GB"/>
          </a:p>
        </p:txBody>
      </p:sp>
      <p:sp>
        <p:nvSpPr>
          <p:cNvPr id="7" name="Slide Number Placeholder 6">
            <a:extLst>
              <a:ext uri="{FF2B5EF4-FFF2-40B4-BE49-F238E27FC236}">
                <a16:creationId xmlns:a16="http://schemas.microsoft.com/office/drawing/2014/main" id="{386477AF-2C0C-42EF-9649-F71F19E50BBC}"/>
              </a:ext>
            </a:extLst>
          </p:cNvPr>
          <p:cNvSpPr>
            <a:spLocks noGrp="1"/>
          </p:cNvSpPr>
          <p:nvPr>
            <p:ph type="sldNum" sz="quarter" idx="5"/>
          </p:nvPr>
        </p:nvSpPr>
        <p:spPr>
          <a:xfrm>
            <a:off x="3902597" y="9519054"/>
            <a:ext cx="2985558" cy="501094"/>
          </a:xfrm>
          <a:prstGeom prst="rect">
            <a:avLst/>
          </a:prstGeom>
        </p:spPr>
        <p:txBody>
          <a:bodyPr vert="horz" wrap="square" lIns="96634" tIns="48317" rIns="96634" bIns="48317" numCol="1" anchor="b" anchorCtr="0" compatLnSpc="1">
            <a:prstTxWarp prst="textNoShape">
              <a:avLst/>
            </a:prstTxWarp>
          </a:bodyPr>
          <a:lstStyle>
            <a:lvl1pPr algn="r" eaLnBrk="1" hangingPunct="1">
              <a:defRPr sz="1300">
                <a:latin typeface="Calibri" pitchFamily="34" charset="0"/>
              </a:defRPr>
            </a:lvl1pPr>
          </a:lstStyle>
          <a:p>
            <a:fld id="{438AC9CE-3726-47BC-A994-C5DCDAE3F869}"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a:t>
            </a:fld>
            <a:endParaRPr lang="en-GB" altLang="en-US"/>
          </a:p>
        </p:txBody>
      </p:sp>
    </p:spTree>
    <p:extLst>
      <p:ext uri="{BB962C8B-B14F-4D97-AF65-F5344CB8AC3E}">
        <p14:creationId xmlns:p14="http://schemas.microsoft.com/office/powerpoint/2010/main" val="1692672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10</a:t>
            </a:fld>
            <a:endParaRPr lang="en-GB" altLang="en-US"/>
          </a:p>
        </p:txBody>
      </p:sp>
    </p:spTree>
    <p:extLst>
      <p:ext uri="{BB962C8B-B14F-4D97-AF65-F5344CB8AC3E}">
        <p14:creationId xmlns:p14="http://schemas.microsoft.com/office/powerpoint/2010/main" val="1292909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11</a:t>
            </a:fld>
            <a:endParaRPr lang="en-GB" altLang="en-US"/>
          </a:p>
        </p:txBody>
      </p:sp>
    </p:spTree>
    <p:extLst>
      <p:ext uri="{BB962C8B-B14F-4D97-AF65-F5344CB8AC3E}">
        <p14:creationId xmlns:p14="http://schemas.microsoft.com/office/powerpoint/2010/main" val="4238098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12</a:t>
            </a:fld>
            <a:endParaRPr lang="en-GB" altLang="en-US"/>
          </a:p>
        </p:txBody>
      </p:sp>
    </p:spTree>
    <p:extLst>
      <p:ext uri="{BB962C8B-B14F-4D97-AF65-F5344CB8AC3E}">
        <p14:creationId xmlns:p14="http://schemas.microsoft.com/office/powerpoint/2010/main" val="925151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13</a:t>
            </a:fld>
            <a:endParaRPr lang="en-GB" altLang="en-US"/>
          </a:p>
        </p:txBody>
      </p:sp>
    </p:spTree>
    <p:extLst>
      <p:ext uri="{BB962C8B-B14F-4D97-AF65-F5344CB8AC3E}">
        <p14:creationId xmlns:p14="http://schemas.microsoft.com/office/powerpoint/2010/main" val="665617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14</a:t>
            </a:fld>
            <a:endParaRPr lang="en-GB" altLang="en-US"/>
          </a:p>
        </p:txBody>
      </p:sp>
    </p:spTree>
    <p:extLst>
      <p:ext uri="{BB962C8B-B14F-4D97-AF65-F5344CB8AC3E}">
        <p14:creationId xmlns:p14="http://schemas.microsoft.com/office/powerpoint/2010/main" val="3125071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15</a:t>
            </a:fld>
            <a:endParaRPr lang="en-GB" altLang="en-US"/>
          </a:p>
        </p:txBody>
      </p:sp>
    </p:spTree>
    <p:extLst>
      <p:ext uri="{BB962C8B-B14F-4D97-AF65-F5344CB8AC3E}">
        <p14:creationId xmlns:p14="http://schemas.microsoft.com/office/powerpoint/2010/main" val="2445555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16</a:t>
            </a:fld>
            <a:endParaRPr lang="en-GB" altLang="en-US"/>
          </a:p>
        </p:txBody>
      </p:sp>
    </p:spTree>
    <p:extLst>
      <p:ext uri="{BB962C8B-B14F-4D97-AF65-F5344CB8AC3E}">
        <p14:creationId xmlns:p14="http://schemas.microsoft.com/office/powerpoint/2010/main" val="1533276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17</a:t>
            </a:fld>
            <a:endParaRPr lang="en-GB" altLang="en-US"/>
          </a:p>
        </p:txBody>
      </p:sp>
    </p:spTree>
    <p:extLst>
      <p:ext uri="{BB962C8B-B14F-4D97-AF65-F5344CB8AC3E}">
        <p14:creationId xmlns:p14="http://schemas.microsoft.com/office/powerpoint/2010/main" val="2063789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18</a:t>
            </a:fld>
            <a:endParaRPr lang="en-GB" altLang="en-US"/>
          </a:p>
        </p:txBody>
      </p:sp>
    </p:spTree>
    <p:extLst>
      <p:ext uri="{BB962C8B-B14F-4D97-AF65-F5344CB8AC3E}">
        <p14:creationId xmlns:p14="http://schemas.microsoft.com/office/powerpoint/2010/main" val="3958753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19</a:t>
            </a:fld>
            <a:endParaRPr lang="en-GB" altLang="en-US"/>
          </a:p>
        </p:txBody>
      </p:sp>
    </p:spTree>
    <p:extLst>
      <p:ext uri="{BB962C8B-B14F-4D97-AF65-F5344CB8AC3E}">
        <p14:creationId xmlns:p14="http://schemas.microsoft.com/office/powerpoint/2010/main" val="390583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2</a:t>
            </a:fld>
            <a:endParaRPr lang="en-GB" altLang="en-US"/>
          </a:p>
        </p:txBody>
      </p:sp>
    </p:spTree>
    <p:extLst>
      <p:ext uri="{BB962C8B-B14F-4D97-AF65-F5344CB8AC3E}">
        <p14:creationId xmlns:p14="http://schemas.microsoft.com/office/powerpoint/2010/main" val="1767347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21</a:t>
            </a:fld>
            <a:endParaRPr lang="en-GB" altLang="en-US"/>
          </a:p>
        </p:txBody>
      </p:sp>
    </p:spTree>
    <p:extLst>
      <p:ext uri="{BB962C8B-B14F-4D97-AF65-F5344CB8AC3E}">
        <p14:creationId xmlns:p14="http://schemas.microsoft.com/office/powerpoint/2010/main" val="2273209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22</a:t>
            </a:fld>
            <a:endParaRPr lang="en-GB" altLang="en-US"/>
          </a:p>
        </p:txBody>
      </p:sp>
    </p:spTree>
    <p:extLst>
      <p:ext uri="{BB962C8B-B14F-4D97-AF65-F5344CB8AC3E}">
        <p14:creationId xmlns:p14="http://schemas.microsoft.com/office/powerpoint/2010/main" val="364609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3</a:t>
            </a:fld>
            <a:endParaRPr lang="en-GB" altLang="en-US"/>
          </a:p>
        </p:txBody>
      </p:sp>
    </p:spTree>
    <p:extLst>
      <p:ext uri="{BB962C8B-B14F-4D97-AF65-F5344CB8AC3E}">
        <p14:creationId xmlns:p14="http://schemas.microsoft.com/office/powerpoint/2010/main" val="3498275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4</a:t>
            </a:fld>
            <a:endParaRPr lang="en-GB" altLang="en-US"/>
          </a:p>
        </p:txBody>
      </p:sp>
    </p:spTree>
    <p:extLst>
      <p:ext uri="{BB962C8B-B14F-4D97-AF65-F5344CB8AC3E}">
        <p14:creationId xmlns:p14="http://schemas.microsoft.com/office/powerpoint/2010/main" val="2945807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5</a:t>
            </a:fld>
            <a:endParaRPr lang="en-GB" altLang="en-US"/>
          </a:p>
        </p:txBody>
      </p:sp>
    </p:spTree>
    <p:extLst>
      <p:ext uri="{BB962C8B-B14F-4D97-AF65-F5344CB8AC3E}">
        <p14:creationId xmlns:p14="http://schemas.microsoft.com/office/powerpoint/2010/main" val="51095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6</a:t>
            </a:fld>
            <a:endParaRPr lang="en-GB" altLang="en-US"/>
          </a:p>
        </p:txBody>
      </p:sp>
    </p:spTree>
    <p:extLst>
      <p:ext uri="{BB962C8B-B14F-4D97-AF65-F5344CB8AC3E}">
        <p14:creationId xmlns:p14="http://schemas.microsoft.com/office/powerpoint/2010/main" val="1945817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7</a:t>
            </a:fld>
            <a:endParaRPr lang="en-GB" altLang="en-US"/>
          </a:p>
        </p:txBody>
      </p:sp>
    </p:spTree>
    <p:extLst>
      <p:ext uri="{BB962C8B-B14F-4D97-AF65-F5344CB8AC3E}">
        <p14:creationId xmlns:p14="http://schemas.microsoft.com/office/powerpoint/2010/main" val="2596452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8</a:t>
            </a:fld>
            <a:endParaRPr lang="en-GB" altLang="en-US"/>
          </a:p>
        </p:txBody>
      </p:sp>
    </p:spTree>
    <p:extLst>
      <p:ext uri="{BB962C8B-B14F-4D97-AF65-F5344CB8AC3E}">
        <p14:creationId xmlns:p14="http://schemas.microsoft.com/office/powerpoint/2010/main" val="232546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38AC9CE-3726-47BC-A994-C5DCDAE3F869}" type="slidenum">
              <a:rPr lang="en-GB" altLang="en-US" smtClean="0"/>
              <a:pPr/>
              <a:t>9</a:t>
            </a:fld>
            <a:endParaRPr lang="en-GB" altLang="en-US"/>
          </a:p>
        </p:txBody>
      </p:sp>
    </p:spTree>
    <p:extLst>
      <p:ext uri="{BB962C8B-B14F-4D97-AF65-F5344CB8AC3E}">
        <p14:creationId xmlns:p14="http://schemas.microsoft.com/office/powerpoint/2010/main" val="4011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C2AEDF6D-B2B4-4BD2-B732-32E8BDE350D9}" type="datetime1">
              <a:rPr lang="en-GB"/>
              <a:pPr>
                <a:defRPr/>
              </a:pPr>
              <a:t>08/10/2022</a:t>
            </a:fld>
            <a:endParaRPr lang="en-GB" dirty="0"/>
          </a:p>
        </p:txBody>
      </p:sp>
      <p:sp>
        <p:nvSpPr>
          <p:cNvPr id="5"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CC56904B-A829-4E4D-A477-AC9449E2BE49}" type="slidenum">
              <a:rPr lang="en-GB" altLang="en-US"/>
              <a:pPr/>
              <a:t>‹#›</a:t>
            </a:fld>
            <a:endParaRPr lang="en-GB" altLang="en-US"/>
          </a:p>
        </p:txBody>
      </p:sp>
    </p:spTree>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8E16D06E-B595-4AA9-A29C-7D523A391F0D}" type="datetime1">
              <a:rPr lang="en-GB"/>
              <a:pPr>
                <a:defRPr/>
              </a:pPr>
              <a:t>08/10/2022</a:t>
            </a:fld>
            <a:endParaRPr lang="en-GB" dirty="0"/>
          </a:p>
        </p:txBody>
      </p:sp>
      <p:sp>
        <p:nvSpPr>
          <p:cNvPr id="5"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DFC1C80C-925F-402D-9F3E-086823707FCB}" type="slidenum">
              <a:rPr lang="en-GB" altLang="en-US"/>
              <a:pPr/>
              <a:t>‹#›</a:t>
            </a:fld>
            <a:endParaRPr lang="en-GB" altLang="en-US"/>
          </a:p>
        </p:txBody>
      </p:sp>
    </p:spTree>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2AD79F79-2701-47A8-8DED-54287395FC41}" type="datetime1">
              <a:rPr lang="en-GB"/>
              <a:pPr>
                <a:defRPr/>
              </a:pPr>
              <a:t>08/10/2022</a:t>
            </a:fld>
            <a:endParaRPr lang="en-GB" dirty="0"/>
          </a:p>
        </p:txBody>
      </p:sp>
      <p:sp>
        <p:nvSpPr>
          <p:cNvPr id="5"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8026D8DF-64AE-41E8-9928-03344724269B}" type="slidenum">
              <a:rPr lang="en-GB" altLang="en-US"/>
              <a:pPr/>
              <a:t>‹#›</a:t>
            </a:fld>
            <a:endParaRPr lang="en-GB" altLang="en-US"/>
          </a:p>
        </p:txBody>
      </p:sp>
    </p:spTree>
  </p:cSld>
  <p:clrMapOvr>
    <a:masterClrMapping/>
  </p:clrMapOvr>
  <p:transition spd="med">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251520" y="1124744"/>
            <a:ext cx="8424863" cy="5184576"/>
          </a:xfrm>
          <a:prstGeom prst="rect">
            <a:avLst/>
          </a:prstGeom>
        </p:spPr>
        <p:txBody>
          <a:bodyPr/>
          <a:lstStyle>
            <a:lvl1pPr>
              <a:defRPr sz="2000">
                <a:solidFill>
                  <a:srgbClr val="002542"/>
                </a:solidFill>
              </a:defRPr>
            </a:lvl1pPr>
            <a:lvl2pPr>
              <a:defRPr sz="1800">
                <a:solidFill>
                  <a:srgbClr val="002542"/>
                </a:solidFill>
              </a:defRPr>
            </a:lvl2pPr>
            <a:lvl3pPr>
              <a:defRPr sz="1400">
                <a:solidFill>
                  <a:srgbClr val="002542"/>
                </a:solidFill>
              </a:defRPr>
            </a:lvl3pPr>
            <a:lvl4pPr>
              <a:defRPr>
                <a:solidFill>
                  <a:srgbClr val="002542"/>
                </a:solidFill>
              </a:defRPr>
            </a:lvl4pPr>
            <a:lvl5pPr>
              <a:defRPr sz="1000">
                <a:solidFill>
                  <a:srgbClr val="00254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Text Placeholder 11"/>
          <p:cNvSpPr>
            <a:spLocks noGrp="1"/>
          </p:cNvSpPr>
          <p:nvPr>
            <p:ph type="body" sz="quarter" idx="11"/>
          </p:nvPr>
        </p:nvSpPr>
        <p:spPr>
          <a:xfrm>
            <a:off x="251521" y="188640"/>
            <a:ext cx="8424936" cy="936104"/>
          </a:xfrm>
          <a:prstGeom prst="rect">
            <a:avLst/>
          </a:prstGeom>
        </p:spPr>
        <p:txBody>
          <a:bodyPr/>
          <a:lstStyle>
            <a:lvl1pPr>
              <a:defRPr sz="4400" b="1">
                <a:solidFill>
                  <a:srgbClr val="002542"/>
                </a:solidFill>
              </a:defRPr>
            </a:lvl1pPr>
          </a:lstStyle>
          <a:p>
            <a:pPr lvl="0"/>
            <a:r>
              <a:rPr lang="en-GB"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B3690B0A-61F4-4004-91F4-577D4BC53B0F}" type="datetime1">
              <a:rPr lang="en-GB"/>
              <a:pPr>
                <a:defRPr/>
              </a:pPr>
              <a:t>08/10/2022</a:t>
            </a:fld>
            <a:endParaRPr lang="en-GB" dirty="0"/>
          </a:p>
        </p:txBody>
      </p:sp>
      <p:sp>
        <p:nvSpPr>
          <p:cNvPr id="5"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B3C2DFE0-EA37-4C53-89D0-F6E6CBDBD53F}" type="slidenum">
              <a:rPr lang="en-GB" altLang="en-US"/>
              <a:pPr/>
              <a:t>‹#›</a:t>
            </a:fld>
            <a:endParaRPr lang="en-GB" altLang="en-US"/>
          </a:p>
        </p:txBody>
      </p:sp>
    </p:spTree>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79E0C268-28E9-432D-8D38-B5157D0AC93E}" type="datetime1">
              <a:rPr lang="en-GB"/>
              <a:pPr>
                <a:defRPr/>
              </a:pPr>
              <a:t>08/10/2022</a:t>
            </a:fld>
            <a:endParaRPr lang="en-GB" dirty="0"/>
          </a:p>
        </p:txBody>
      </p:sp>
      <p:sp>
        <p:nvSpPr>
          <p:cNvPr id="5"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B19D3430-BDDA-411B-9F28-23E4FADF7089}" type="slidenum">
              <a:rPr lang="en-GB" altLang="en-US"/>
              <a:pPr/>
              <a:t>‹#›</a:t>
            </a:fld>
            <a:endParaRPr lang="en-GB" altLang="en-US"/>
          </a:p>
        </p:txBody>
      </p:sp>
    </p:spTree>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358D5AF4-8BF7-4AB0-9AED-F2F9D9B2AF2A}" type="datetime1">
              <a:rPr lang="en-GB"/>
              <a:pPr>
                <a:defRPr/>
              </a:pPr>
              <a:t>08/10/2022</a:t>
            </a:fld>
            <a:endParaRPr lang="en-GB" dirty="0"/>
          </a:p>
        </p:txBody>
      </p:sp>
      <p:sp>
        <p:nvSpPr>
          <p:cNvPr id="6"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D578C6CC-3216-43C6-A89D-6B542C31F6E9}" type="slidenum">
              <a:rPr lang="en-GB" altLang="en-US"/>
              <a:pPr/>
              <a:t>‹#›</a:t>
            </a:fld>
            <a:endParaRPr lang="en-GB" altLang="en-US"/>
          </a:p>
        </p:txBody>
      </p:sp>
    </p:spTree>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226F44DA-E7FF-4868-9772-58DA4D605B23}" type="datetime1">
              <a:rPr lang="en-GB"/>
              <a:pPr>
                <a:defRPr/>
              </a:pPr>
              <a:t>08/10/2022</a:t>
            </a:fld>
            <a:endParaRPr lang="en-GB" dirty="0"/>
          </a:p>
        </p:txBody>
      </p:sp>
      <p:sp>
        <p:nvSpPr>
          <p:cNvPr id="8"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3CEF33E3-4A40-4562-9E13-CEA8EED5093B}" type="slidenum">
              <a:rPr lang="en-GB" altLang="en-US"/>
              <a:pPr/>
              <a:t>‹#›</a:t>
            </a:fld>
            <a:endParaRPr lang="en-GB" altLang="en-US"/>
          </a:p>
        </p:txBody>
      </p:sp>
    </p:spTree>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1003F751-A56F-46C0-ABBE-9D38AA93A3C7}" type="datetime1">
              <a:rPr lang="en-GB"/>
              <a:pPr>
                <a:defRPr/>
              </a:pPr>
              <a:t>08/10/2022</a:t>
            </a:fld>
            <a:endParaRPr lang="en-GB" dirty="0"/>
          </a:p>
        </p:txBody>
      </p:sp>
      <p:sp>
        <p:nvSpPr>
          <p:cNvPr id="4"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7FC6BFF1-6EE8-4251-8C3F-14B483A1F1D7}" type="slidenum">
              <a:rPr lang="en-GB" altLang="en-US"/>
              <a:pPr/>
              <a:t>‹#›</a:t>
            </a:fld>
            <a:endParaRPr lang="en-GB" altLang="en-US"/>
          </a:p>
        </p:txBody>
      </p:sp>
    </p:spTree>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4BDD2BA3-4E7B-400D-A768-167361B2B43F}" type="datetime1">
              <a:rPr lang="en-GB"/>
              <a:pPr>
                <a:defRPr/>
              </a:pPr>
              <a:t>08/10/2022</a:t>
            </a:fld>
            <a:endParaRPr lang="en-GB" dirty="0"/>
          </a:p>
        </p:txBody>
      </p:sp>
      <p:sp>
        <p:nvSpPr>
          <p:cNvPr id="3"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B2A511A1-CC61-4AC6-B4CE-C9BD5AF4A66E}" type="slidenum">
              <a:rPr lang="en-GB" altLang="en-US"/>
              <a:pPr/>
              <a:t>‹#›</a:t>
            </a:fld>
            <a:endParaRPr lang="en-GB" altLang="en-US"/>
          </a:p>
        </p:txBody>
      </p:sp>
    </p:spTree>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83B57032-11CA-4222-B8CD-5999A790F55E}" type="datetime1">
              <a:rPr lang="en-GB"/>
              <a:pPr>
                <a:defRPr/>
              </a:pPr>
              <a:t>08/10/2022</a:t>
            </a:fld>
            <a:endParaRPr lang="en-GB" dirty="0"/>
          </a:p>
        </p:txBody>
      </p:sp>
      <p:sp>
        <p:nvSpPr>
          <p:cNvPr id="6"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A70018F9-C958-4D65-B68D-CCBC7A4CBA5C}" type="slidenum">
              <a:rPr lang="en-GB" altLang="en-US"/>
              <a:pPr/>
              <a:t>‹#›</a:t>
            </a:fld>
            <a:endParaRPr lang="en-GB" altLang="en-US"/>
          </a:p>
        </p:txBody>
      </p:sp>
    </p:spTree>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710049C5-3AD6-4211-B284-2CC528220F70}"/>
              </a:ext>
            </a:extLst>
          </p:cNvPr>
          <p:cNvSpPr>
            <a:spLocks noGrp="1"/>
          </p:cNvSpPr>
          <p:nvPr>
            <p:ph type="dt" sz="half" idx="10"/>
          </p:nvPr>
        </p:nvSpPr>
        <p:spPr/>
        <p:txBody>
          <a:bodyPr/>
          <a:lstStyle>
            <a:lvl1pPr>
              <a:defRPr/>
            </a:lvl1pPr>
          </a:lstStyle>
          <a:p>
            <a:pPr>
              <a:defRPr/>
            </a:pPr>
            <a:fld id="{1557A6CD-15F1-4FE3-BEE8-73764434325A}" type="datetime1">
              <a:rPr lang="en-GB"/>
              <a:pPr>
                <a:defRPr/>
              </a:pPr>
              <a:t>08/10/2022</a:t>
            </a:fld>
            <a:endParaRPr lang="en-GB" dirty="0"/>
          </a:p>
        </p:txBody>
      </p:sp>
      <p:sp>
        <p:nvSpPr>
          <p:cNvPr id="6" name="Footer Placeholder 2">
            <a:extLst>
              <a:ext uri="{FF2B5EF4-FFF2-40B4-BE49-F238E27FC236}">
                <a16:creationId xmlns:a16="http://schemas.microsoft.com/office/drawing/2014/main" id="{6AC98DCF-FE1C-4A11-A748-BEECD7E8D80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22">
            <a:extLst>
              <a:ext uri="{FF2B5EF4-FFF2-40B4-BE49-F238E27FC236}">
                <a16:creationId xmlns:a16="http://schemas.microsoft.com/office/drawing/2014/main" id="{1DB44DA3-7792-459D-BA23-90EE21F50A38}"/>
              </a:ext>
            </a:extLst>
          </p:cNvPr>
          <p:cNvSpPr>
            <a:spLocks noGrp="1"/>
          </p:cNvSpPr>
          <p:nvPr>
            <p:ph type="sldNum" sz="quarter" idx="12"/>
          </p:nvPr>
        </p:nvSpPr>
        <p:spPr/>
        <p:txBody>
          <a:bodyPr/>
          <a:lstStyle>
            <a:lvl1pPr>
              <a:defRPr/>
            </a:lvl1pPr>
          </a:lstStyle>
          <a:p>
            <a:fld id="{1136574A-DFD0-4264-A063-85125AF6CB66}" type="slidenum">
              <a:rPr lang="en-GB" altLang="en-US"/>
              <a:pPr/>
              <a:t>‹#›</a:t>
            </a:fld>
            <a:endParaRPr lang="en-GB" altLang="en-US"/>
          </a:p>
        </p:txBody>
      </p:sp>
    </p:spTree>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C858108E-E7EA-4821-BD2D-91CBEFC40583}"/>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10049C5-3AD6-4211-B284-2CC528220F70}"/>
              </a:ext>
            </a:extLst>
          </p:cNvPr>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EA523990-5A09-4C52-91B3-0EE6CDCCAA9D}" type="datetime1">
              <a:rPr lang="en-GB"/>
              <a:pPr>
                <a:defRPr/>
              </a:pPr>
              <a:t>08/10/2022</a:t>
            </a:fld>
            <a:endParaRPr lang="en-GB" dirty="0"/>
          </a:p>
        </p:txBody>
      </p:sp>
      <p:sp>
        <p:nvSpPr>
          <p:cNvPr id="3" name="Footer Placeholder 2">
            <a:extLst>
              <a:ext uri="{FF2B5EF4-FFF2-40B4-BE49-F238E27FC236}">
                <a16:creationId xmlns:a16="http://schemas.microsoft.com/office/drawing/2014/main" id="{6AC98DCF-FE1C-4A11-A748-BEECD7E8D801}"/>
              </a:ext>
            </a:extLst>
          </p:cNvPr>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en-GB"/>
          </a:p>
        </p:txBody>
      </p:sp>
      <p:sp>
        <p:nvSpPr>
          <p:cNvPr id="23" name="Slide Number Placeholder 22">
            <a:extLst>
              <a:ext uri="{FF2B5EF4-FFF2-40B4-BE49-F238E27FC236}">
                <a16:creationId xmlns:a16="http://schemas.microsoft.com/office/drawing/2014/main" id="{1DB44DA3-7792-459D-BA23-90EE21F50A38}"/>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latin typeface="Book Antiqua" pitchFamily="18" charset="0"/>
              </a:defRPr>
            </a:lvl1pPr>
          </a:lstStyle>
          <a:p>
            <a:fld id="{DCDC9B1F-40E5-42CB-8E61-4526FACD3181}" type="slidenum">
              <a:rPr lang="en-GB" altLang="en-US"/>
              <a:pPr/>
              <a:t>‹#›</a:t>
            </a:fld>
            <a:endParaRPr lang="en-GB" altLang="en-US"/>
          </a:p>
        </p:txBody>
      </p:sp>
    </p:spTree>
  </p:cSld>
  <p:clrMap bg1="dk1" tx1="lt1" bg2="dk2"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Lst>
  <p:transition spd="med">
    <p:wipe dir="d"/>
  </p:transition>
  <p:hf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descr="image of University of Glasgow tower"/>
          <p:cNvPicPr>
            <a:picLocks noChangeAspect="1"/>
          </p:cNvPicPr>
          <p:nvPr/>
        </p:nvPicPr>
        <p:blipFill>
          <a:blip r:embed="rId3" cstate="print"/>
          <a:srcRect/>
          <a:stretch>
            <a:fillRect/>
          </a:stretch>
        </p:blipFill>
        <p:spPr bwMode="auto">
          <a:xfrm>
            <a:off x="-180976" y="19455"/>
            <a:ext cx="9324975" cy="6865929"/>
          </a:xfrm>
          <a:prstGeom prst="rect">
            <a:avLst/>
          </a:prstGeom>
          <a:noFill/>
          <a:ln w="9525">
            <a:noFill/>
            <a:miter lim="800000"/>
            <a:headEnd/>
            <a:tailEnd/>
          </a:ln>
        </p:spPr>
      </p:pic>
      <p:pic>
        <p:nvPicPr>
          <p:cNvPr id="5123" name="Picture 5" descr="UoG_keyline_regular_lockup.eps"/>
          <p:cNvPicPr>
            <a:picLocks noChangeAspect="1"/>
          </p:cNvPicPr>
          <p:nvPr/>
        </p:nvPicPr>
        <p:blipFill>
          <a:blip r:embed="rId4" cstate="print"/>
          <a:srcRect/>
          <a:stretch>
            <a:fillRect/>
          </a:stretch>
        </p:blipFill>
        <p:spPr bwMode="auto">
          <a:xfrm>
            <a:off x="-180528" y="5765800"/>
            <a:ext cx="2463800" cy="1092200"/>
          </a:xfrm>
          <a:prstGeom prst="rect">
            <a:avLst/>
          </a:prstGeom>
          <a:noFill/>
          <a:ln w="9525">
            <a:noFill/>
            <a:miter lim="800000"/>
            <a:headEnd/>
            <a:tailEnd/>
          </a:ln>
        </p:spPr>
      </p:pic>
      <p:sp>
        <p:nvSpPr>
          <p:cNvPr id="7" name="Title 6">
            <a:extLst>
              <a:ext uri="{FF2B5EF4-FFF2-40B4-BE49-F238E27FC236}">
                <a16:creationId xmlns:a16="http://schemas.microsoft.com/office/drawing/2014/main" id="{A7D869BF-852F-44A0-8FE8-08FAA1BE1C8A}"/>
              </a:ext>
            </a:extLst>
          </p:cNvPr>
          <p:cNvSpPr>
            <a:spLocks noGrp="1"/>
          </p:cNvSpPr>
          <p:nvPr>
            <p:ph type="ctrTitle"/>
          </p:nvPr>
        </p:nvSpPr>
        <p:spPr>
          <a:xfrm>
            <a:off x="-324544" y="980728"/>
            <a:ext cx="8064896" cy="2351605"/>
          </a:xfrm>
        </p:spPr>
        <p:txBody>
          <a:bodyPr>
            <a:normAutofit/>
          </a:bodyPr>
          <a:lstStyle/>
          <a:p>
            <a:pPr>
              <a:defRPr/>
            </a:pPr>
            <a:r>
              <a:rPr lang="en-GB" sz="3200" dirty="0">
                <a:solidFill>
                  <a:srgbClr val="002060"/>
                </a:solidFill>
              </a:rPr>
              <a:t>Reflexions on the western</a:t>
            </a:r>
            <a:br>
              <a:rPr lang="en-GB" sz="3200" dirty="0">
                <a:solidFill>
                  <a:srgbClr val="002060"/>
                </a:solidFill>
              </a:rPr>
            </a:br>
            <a:r>
              <a:rPr lang="en-GB" sz="3200" dirty="0">
                <a:solidFill>
                  <a:srgbClr val="002060"/>
                </a:solidFill>
              </a:rPr>
              <a:t> tradition: what is it and      does it matter?</a:t>
            </a:r>
          </a:p>
        </p:txBody>
      </p:sp>
      <p:sp>
        <p:nvSpPr>
          <p:cNvPr id="5125" name="Text Placeholder 9"/>
          <p:cNvSpPr>
            <a:spLocks noGrp="1"/>
          </p:cNvSpPr>
          <p:nvPr>
            <p:ph type="subTitle" idx="1"/>
          </p:nvPr>
        </p:nvSpPr>
        <p:spPr>
          <a:xfrm>
            <a:off x="-684584" y="3724919"/>
            <a:ext cx="9144000" cy="1648296"/>
          </a:xfrm>
        </p:spPr>
        <p:txBody>
          <a:bodyPr/>
          <a:lstStyle/>
          <a:p>
            <a:pPr eaLnBrk="1" hangingPunct="1"/>
            <a:r>
              <a:rPr lang="en-GB" altLang="en-US" sz="3200" b="1" dirty="0">
                <a:solidFill>
                  <a:srgbClr val="002060"/>
                </a:solidFill>
                <a:latin typeface="+mj-lt"/>
              </a:rPr>
              <a:t>Penny </a:t>
            </a:r>
            <a:r>
              <a:rPr lang="en-GB" altLang="en-US" sz="3200" b="1" dirty="0" err="1">
                <a:solidFill>
                  <a:srgbClr val="002060"/>
                </a:solidFill>
                <a:latin typeface="+mj-lt"/>
              </a:rPr>
              <a:t>Enslin</a:t>
            </a:r>
            <a:r>
              <a:rPr lang="en-GB" altLang="en-US" sz="3200" b="1" dirty="0">
                <a:solidFill>
                  <a:srgbClr val="002060"/>
                </a:solidFill>
                <a:latin typeface="+mj-lt"/>
              </a:rPr>
              <a:t> </a:t>
            </a:r>
          </a:p>
          <a:p>
            <a:pPr eaLnBrk="1" hangingPunct="1"/>
            <a:r>
              <a:rPr lang="en-GB" altLang="en-US" sz="3200" b="1" dirty="0">
                <a:solidFill>
                  <a:srgbClr val="002060"/>
                </a:solidFill>
                <a:latin typeface="+mj-lt"/>
              </a:rPr>
              <a:t>21 October 2022</a:t>
            </a:r>
          </a:p>
        </p:txBody>
      </p:sp>
    </p:spTree>
  </p:cSld>
  <p:clrMapOvr>
    <a:masterClrMapping/>
  </p:clrMapOvr>
  <p:transition spd="med">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8F1C-6D01-4AF3-8CD0-7A3415B7904A}"/>
              </a:ext>
            </a:extLst>
          </p:cNvPr>
          <p:cNvSpPr>
            <a:spLocks noGrp="1"/>
          </p:cNvSpPr>
          <p:nvPr>
            <p:ph type="title"/>
          </p:nvPr>
        </p:nvSpPr>
        <p:spPr/>
        <p:txBody>
          <a:bodyPr>
            <a:noAutofit/>
          </a:bodyPr>
          <a:lstStyle/>
          <a:p>
            <a:r>
              <a:rPr lang="en-GB" sz="4000" dirty="0">
                <a:solidFill>
                  <a:srgbClr val="85C8FF"/>
                </a:solidFill>
              </a:rPr>
              <a:t>A LOT TO ANSWER FOR (1) </a:t>
            </a:r>
          </a:p>
        </p:txBody>
      </p:sp>
      <p:sp>
        <p:nvSpPr>
          <p:cNvPr id="3" name="Content Placeholder 2">
            <a:extLst>
              <a:ext uri="{FF2B5EF4-FFF2-40B4-BE49-F238E27FC236}">
                <a16:creationId xmlns:a16="http://schemas.microsoft.com/office/drawing/2014/main" id="{99E1702F-77D6-4921-838F-35D0B00F3682}"/>
              </a:ext>
            </a:extLst>
          </p:cNvPr>
          <p:cNvSpPr>
            <a:spLocks noGrp="1"/>
          </p:cNvSpPr>
          <p:nvPr>
            <p:ph idx="1"/>
          </p:nvPr>
        </p:nvSpPr>
        <p:spPr>
          <a:xfrm>
            <a:off x="179512" y="1417638"/>
            <a:ext cx="8784976" cy="5181599"/>
          </a:xfrm>
        </p:spPr>
        <p:txBody>
          <a:bodyPr/>
          <a:lstStyle/>
          <a:p>
            <a:r>
              <a:rPr lang="en-GB" sz="4400" dirty="0">
                <a:latin typeface="+mj-lt"/>
              </a:rPr>
              <a:t>Imperialism and colonialism</a:t>
            </a:r>
          </a:p>
          <a:p>
            <a:r>
              <a:rPr lang="en-GB" sz="4400" dirty="0">
                <a:latin typeface="+mj-lt"/>
              </a:rPr>
              <a:t>Slavery</a:t>
            </a:r>
          </a:p>
          <a:p>
            <a:r>
              <a:rPr lang="en-GB" sz="4400" dirty="0">
                <a:latin typeface="+mj-lt"/>
              </a:rPr>
              <a:t>Marginalization of indigenous people, plunder of resources and land,  genocide, impoverishment</a:t>
            </a:r>
          </a:p>
        </p:txBody>
      </p:sp>
      <p:sp>
        <p:nvSpPr>
          <p:cNvPr id="4" name="Slide Number Placeholder 3">
            <a:extLst>
              <a:ext uri="{FF2B5EF4-FFF2-40B4-BE49-F238E27FC236}">
                <a16:creationId xmlns:a16="http://schemas.microsoft.com/office/drawing/2014/main" id="{D2CF172B-F8B5-4E61-A45C-D35DE065457C}"/>
              </a:ext>
            </a:extLst>
          </p:cNvPr>
          <p:cNvSpPr>
            <a:spLocks noGrp="1"/>
          </p:cNvSpPr>
          <p:nvPr>
            <p:ph type="sldNum" sz="quarter" idx="12"/>
          </p:nvPr>
        </p:nvSpPr>
        <p:spPr/>
        <p:txBody>
          <a:bodyPr/>
          <a:lstStyle/>
          <a:p>
            <a:fld id="{B3C2DFE0-EA37-4C53-89D0-F6E6CBDBD53F}" type="slidenum">
              <a:rPr lang="en-GB" altLang="en-US" smtClean="0"/>
              <a:pPr/>
              <a:t>10</a:t>
            </a:fld>
            <a:endParaRPr lang="en-GB" altLang="en-US"/>
          </a:p>
        </p:txBody>
      </p:sp>
    </p:spTree>
    <p:extLst>
      <p:ext uri="{BB962C8B-B14F-4D97-AF65-F5344CB8AC3E}">
        <p14:creationId xmlns:p14="http://schemas.microsoft.com/office/powerpoint/2010/main" val="4037488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8F1C-6D01-4AF3-8CD0-7A3415B7904A}"/>
              </a:ext>
            </a:extLst>
          </p:cNvPr>
          <p:cNvSpPr>
            <a:spLocks noGrp="1"/>
          </p:cNvSpPr>
          <p:nvPr>
            <p:ph type="title"/>
          </p:nvPr>
        </p:nvSpPr>
        <p:spPr>
          <a:xfrm>
            <a:off x="457200" y="274638"/>
            <a:ext cx="8229600" cy="994122"/>
          </a:xfrm>
        </p:spPr>
        <p:txBody>
          <a:bodyPr>
            <a:noAutofit/>
          </a:bodyPr>
          <a:lstStyle/>
          <a:p>
            <a:r>
              <a:rPr lang="en-GB" sz="4000" dirty="0">
                <a:solidFill>
                  <a:srgbClr val="85C8FF"/>
                </a:solidFill>
              </a:rPr>
              <a:t>A LOT TO ANSWER FOR (2) </a:t>
            </a:r>
          </a:p>
        </p:txBody>
      </p:sp>
      <p:sp>
        <p:nvSpPr>
          <p:cNvPr id="3" name="Content Placeholder 2">
            <a:extLst>
              <a:ext uri="{FF2B5EF4-FFF2-40B4-BE49-F238E27FC236}">
                <a16:creationId xmlns:a16="http://schemas.microsoft.com/office/drawing/2014/main" id="{99E1702F-77D6-4921-838F-35D0B00F3682}"/>
              </a:ext>
            </a:extLst>
          </p:cNvPr>
          <p:cNvSpPr>
            <a:spLocks noGrp="1"/>
          </p:cNvSpPr>
          <p:nvPr>
            <p:ph idx="1"/>
          </p:nvPr>
        </p:nvSpPr>
        <p:spPr>
          <a:xfrm>
            <a:off x="179512" y="1890712"/>
            <a:ext cx="8784976" cy="4708525"/>
          </a:xfrm>
        </p:spPr>
        <p:txBody>
          <a:bodyPr/>
          <a:lstStyle/>
          <a:p>
            <a:r>
              <a:rPr lang="en-GB" sz="4400" dirty="0">
                <a:latin typeface="+mj-lt"/>
              </a:rPr>
              <a:t>Role of western science and technology in environmental destruction</a:t>
            </a:r>
          </a:p>
          <a:p>
            <a:r>
              <a:rPr lang="en-GB" sz="4400" dirty="0">
                <a:latin typeface="+mj-lt"/>
              </a:rPr>
              <a:t>Violence of two world wars</a:t>
            </a:r>
          </a:p>
          <a:p>
            <a:r>
              <a:rPr lang="en-GB" sz="4400" dirty="0">
                <a:latin typeface="+mj-lt"/>
              </a:rPr>
              <a:t>Threat of nuclear annihilation</a:t>
            </a:r>
          </a:p>
        </p:txBody>
      </p:sp>
      <p:sp>
        <p:nvSpPr>
          <p:cNvPr id="4" name="Slide Number Placeholder 3">
            <a:extLst>
              <a:ext uri="{FF2B5EF4-FFF2-40B4-BE49-F238E27FC236}">
                <a16:creationId xmlns:a16="http://schemas.microsoft.com/office/drawing/2014/main" id="{D2CF172B-F8B5-4E61-A45C-D35DE065457C}"/>
              </a:ext>
            </a:extLst>
          </p:cNvPr>
          <p:cNvSpPr>
            <a:spLocks noGrp="1"/>
          </p:cNvSpPr>
          <p:nvPr>
            <p:ph type="sldNum" sz="quarter" idx="12"/>
          </p:nvPr>
        </p:nvSpPr>
        <p:spPr/>
        <p:txBody>
          <a:bodyPr/>
          <a:lstStyle/>
          <a:p>
            <a:fld id="{B3C2DFE0-EA37-4C53-89D0-F6E6CBDBD53F}" type="slidenum">
              <a:rPr lang="en-GB" altLang="en-US" smtClean="0"/>
              <a:pPr/>
              <a:t>11</a:t>
            </a:fld>
            <a:endParaRPr lang="en-GB" altLang="en-US"/>
          </a:p>
        </p:txBody>
      </p:sp>
    </p:spTree>
    <p:extLst>
      <p:ext uri="{BB962C8B-B14F-4D97-AF65-F5344CB8AC3E}">
        <p14:creationId xmlns:p14="http://schemas.microsoft.com/office/powerpoint/2010/main" val="29338732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AFE8-2FFE-45EB-BDAE-8B880EBDD2B3}"/>
              </a:ext>
            </a:extLst>
          </p:cNvPr>
          <p:cNvSpPr>
            <a:spLocks noGrp="1"/>
          </p:cNvSpPr>
          <p:nvPr>
            <p:ph type="title"/>
          </p:nvPr>
        </p:nvSpPr>
        <p:spPr/>
        <p:txBody>
          <a:bodyPr>
            <a:normAutofit fontScale="90000"/>
          </a:bodyPr>
          <a:lstStyle/>
          <a:p>
            <a:r>
              <a:rPr lang="en-GB" dirty="0">
                <a:solidFill>
                  <a:srgbClr val="85C8FF"/>
                </a:solidFill>
              </a:rPr>
              <a:t>THE IDEA OF THE WEST:             A CRITICAL APPRAISAL</a:t>
            </a:r>
          </a:p>
        </p:txBody>
      </p:sp>
      <p:sp>
        <p:nvSpPr>
          <p:cNvPr id="3" name="Content Placeholder 2">
            <a:extLst>
              <a:ext uri="{FF2B5EF4-FFF2-40B4-BE49-F238E27FC236}">
                <a16:creationId xmlns:a16="http://schemas.microsoft.com/office/drawing/2014/main" id="{F4B8ED57-0239-4B6F-AA87-DFDC963B50E6}"/>
              </a:ext>
            </a:extLst>
          </p:cNvPr>
          <p:cNvSpPr>
            <a:spLocks noGrp="1"/>
          </p:cNvSpPr>
          <p:nvPr>
            <p:ph idx="1"/>
          </p:nvPr>
        </p:nvSpPr>
        <p:spPr>
          <a:xfrm>
            <a:off x="457200" y="1268760"/>
            <a:ext cx="8229600" cy="5039965"/>
          </a:xfrm>
        </p:spPr>
        <p:txBody>
          <a:bodyPr/>
          <a:lstStyle/>
          <a:p>
            <a:endParaRPr lang="en-GB" sz="2800" dirty="0">
              <a:latin typeface="+mj-lt"/>
            </a:endParaRPr>
          </a:p>
          <a:p>
            <a:r>
              <a:rPr lang="en-GB" sz="4400" dirty="0">
                <a:latin typeface="+mj-lt"/>
              </a:rPr>
              <a:t>A useful concept</a:t>
            </a:r>
          </a:p>
          <a:p>
            <a:r>
              <a:rPr lang="en-GB" sz="4400" dirty="0">
                <a:latin typeface="+mj-lt"/>
              </a:rPr>
              <a:t>A diverse history</a:t>
            </a:r>
          </a:p>
          <a:p>
            <a:r>
              <a:rPr lang="en-GB" sz="4400" dirty="0">
                <a:latin typeface="+mj-lt"/>
              </a:rPr>
              <a:t>Addressing colonial legacy</a:t>
            </a:r>
          </a:p>
          <a:p>
            <a:r>
              <a:rPr lang="en-GB" sz="4400" dirty="0">
                <a:latin typeface="+mj-lt"/>
              </a:rPr>
              <a:t>Getting universality right</a:t>
            </a:r>
          </a:p>
          <a:p>
            <a:endParaRPr lang="en-GB" sz="2800" dirty="0">
              <a:latin typeface="+mj-lt"/>
            </a:endParaRPr>
          </a:p>
          <a:p>
            <a:endParaRPr lang="en-GB" dirty="0"/>
          </a:p>
        </p:txBody>
      </p:sp>
      <p:sp>
        <p:nvSpPr>
          <p:cNvPr id="4" name="Slide Number Placeholder 3">
            <a:extLst>
              <a:ext uri="{FF2B5EF4-FFF2-40B4-BE49-F238E27FC236}">
                <a16:creationId xmlns:a16="http://schemas.microsoft.com/office/drawing/2014/main" id="{F326DD73-95B5-4CF3-84D0-CD8DA1827B98}"/>
              </a:ext>
            </a:extLst>
          </p:cNvPr>
          <p:cNvSpPr>
            <a:spLocks noGrp="1"/>
          </p:cNvSpPr>
          <p:nvPr>
            <p:ph type="sldNum" sz="quarter" idx="12"/>
          </p:nvPr>
        </p:nvSpPr>
        <p:spPr/>
        <p:txBody>
          <a:bodyPr/>
          <a:lstStyle/>
          <a:p>
            <a:fld id="{B3C2DFE0-EA37-4C53-89D0-F6E6CBDBD53F}" type="slidenum">
              <a:rPr lang="en-GB" altLang="en-US" smtClean="0"/>
              <a:pPr/>
              <a:t>12</a:t>
            </a:fld>
            <a:endParaRPr lang="en-GB" altLang="en-US"/>
          </a:p>
        </p:txBody>
      </p:sp>
    </p:spTree>
    <p:extLst>
      <p:ext uri="{BB962C8B-B14F-4D97-AF65-F5344CB8AC3E}">
        <p14:creationId xmlns:p14="http://schemas.microsoft.com/office/powerpoint/2010/main" val="2296015037"/>
      </p:ext>
    </p:extLst>
  </p:cSld>
  <p:clrMapOvr>
    <a:masterClrMapping/>
  </p:clrMapOvr>
  <p:transition spd="med">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7AFE8-2FFE-45EB-BDAE-8B880EBDD2B3}"/>
              </a:ext>
            </a:extLst>
          </p:cNvPr>
          <p:cNvSpPr>
            <a:spLocks noGrp="1"/>
          </p:cNvSpPr>
          <p:nvPr>
            <p:ph type="title"/>
          </p:nvPr>
        </p:nvSpPr>
        <p:spPr/>
        <p:txBody>
          <a:bodyPr>
            <a:normAutofit fontScale="90000"/>
          </a:bodyPr>
          <a:lstStyle/>
          <a:p>
            <a:r>
              <a:rPr lang="en-GB" dirty="0">
                <a:solidFill>
                  <a:srgbClr val="85C8FF"/>
                </a:solidFill>
              </a:rPr>
              <a:t>DEFENDING THE WESTERN TRADITION</a:t>
            </a:r>
          </a:p>
        </p:txBody>
      </p:sp>
      <p:sp>
        <p:nvSpPr>
          <p:cNvPr id="3" name="Content Placeholder 2">
            <a:extLst>
              <a:ext uri="{FF2B5EF4-FFF2-40B4-BE49-F238E27FC236}">
                <a16:creationId xmlns:a16="http://schemas.microsoft.com/office/drawing/2014/main" id="{F4B8ED57-0239-4B6F-AA87-DFDC963B50E6}"/>
              </a:ext>
            </a:extLst>
          </p:cNvPr>
          <p:cNvSpPr>
            <a:spLocks noGrp="1"/>
          </p:cNvSpPr>
          <p:nvPr>
            <p:ph idx="1"/>
          </p:nvPr>
        </p:nvSpPr>
        <p:spPr>
          <a:xfrm>
            <a:off x="457200" y="1417638"/>
            <a:ext cx="8229600" cy="4891087"/>
          </a:xfrm>
        </p:spPr>
        <p:txBody>
          <a:bodyPr/>
          <a:lstStyle/>
          <a:p>
            <a:r>
              <a:rPr lang="en-GB" sz="3600" dirty="0">
                <a:latin typeface="+mj-lt"/>
              </a:rPr>
              <a:t>Features worth defending but not exclusive to the West:</a:t>
            </a:r>
          </a:p>
          <a:p>
            <a:pPr lvl="1"/>
            <a:r>
              <a:rPr lang="en-GB" sz="3600" dirty="0">
                <a:latin typeface="+mj-lt"/>
              </a:rPr>
              <a:t>Reason</a:t>
            </a:r>
          </a:p>
          <a:p>
            <a:pPr lvl="1"/>
            <a:r>
              <a:rPr lang="en-GB" sz="3600" dirty="0">
                <a:latin typeface="+mj-lt"/>
              </a:rPr>
              <a:t>The individual</a:t>
            </a:r>
          </a:p>
          <a:p>
            <a:pPr lvl="1"/>
            <a:r>
              <a:rPr lang="en-GB" sz="3600" dirty="0">
                <a:latin typeface="+mj-lt"/>
              </a:rPr>
              <a:t>Freedom and equality</a:t>
            </a:r>
          </a:p>
          <a:p>
            <a:pPr lvl="1"/>
            <a:r>
              <a:rPr lang="en-GB" sz="3600" dirty="0">
                <a:latin typeface="+mj-lt"/>
              </a:rPr>
              <a:t>Democracy</a:t>
            </a:r>
          </a:p>
          <a:p>
            <a:pPr lvl="1"/>
            <a:r>
              <a:rPr lang="en-GB" sz="3600" dirty="0">
                <a:latin typeface="+mj-lt"/>
              </a:rPr>
              <a:t>Human rights</a:t>
            </a:r>
          </a:p>
          <a:p>
            <a:endParaRPr lang="en-GB" sz="2800" dirty="0">
              <a:latin typeface="+mj-lt"/>
            </a:endParaRPr>
          </a:p>
          <a:p>
            <a:endParaRPr lang="en-GB" dirty="0"/>
          </a:p>
        </p:txBody>
      </p:sp>
      <p:sp>
        <p:nvSpPr>
          <p:cNvPr id="4" name="Slide Number Placeholder 3">
            <a:extLst>
              <a:ext uri="{FF2B5EF4-FFF2-40B4-BE49-F238E27FC236}">
                <a16:creationId xmlns:a16="http://schemas.microsoft.com/office/drawing/2014/main" id="{F326DD73-95B5-4CF3-84D0-CD8DA1827B98}"/>
              </a:ext>
            </a:extLst>
          </p:cNvPr>
          <p:cNvSpPr>
            <a:spLocks noGrp="1"/>
          </p:cNvSpPr>
          <p:nvPr>
            <p:ph type="sldNum" sz="quarter" idx="12"/>
          </p:nvPr>
        </p:nvSpPr>
        <p:spPr/>
        <p:txBody>
          <a:bodyPr/>
          <a:lstStyle/>
          <a:p>
            <a:fld id="{B3C2DFE0-EA37-4C53-89D0-F6E6CBDBD53F}" type="slidenum">
              <a:rPr lang="en-GB" altLang="en-US" smtClean="0"/>
              <a:pPr/>
              <a:t>13</a:t>
            </a:fld>
            <a:endParaRPr lang="en-GB" altLang="en-US"/>
          </a:p>
        </p:txBody>
      </p:sp>
    </p:spTree>
    <p:extLst>
      <p:ext uri="{BB962C8B-B14F-4D97-AF65-F5344CB8AC3E}">
        <p14:creationId xmlns:p14="http://schemas.microsoft.com/office/powerpoint/2010/main" val="2385640590"/>
      </p:ext>
    </p:extLst>
  </p:cSld>
  <p:clrMapOvr>
    <a:masterClrMapping/>
  </p:clrMapOvr>
  <p:transition spd="med">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BF9B-ACFB-4AB7-87E3-BD1CB32474D5}"/>
              </a:ext>
            </a:extLst>
          </p:cNvPr>
          <p:cNvSpPr>
            <a:spLocks noGrp="1"/>
          </p:cNvSpPr>
          <p:nvPr>
            <p:ph type="title"/>
          </p:nvPr>
        </p:nvSpPr>
        <p:spPr/>
        <p:txBody>
          <a:bodyPr>
            <a:normAutofit fontScale="90000"/>
          </a:bodyPr>
          <a:lstStyle/>
          <a:p>
            <a:r>
              <a:rPr lang="en-GB" dirty="0">
                <a:solidFill>
                  <a:srgbClr val="85C8FF"/>
                </a:solidFill>
              </a:rPr>
              <a:t>THE WEST WAS NEVER ONE (1)</a:t>
            </a:r>
          </a:p>
        </p:txBody>
      </p:sp>
      <p:sp>
        <p:nvSpPr>
          <p:cNvPr id="3" name="Content Placeholder 2">
            <a:extLst>
              <a:ext uri="{FF2B5EF4-FFF2-40B4-BE49-F238E27FC236}">
                <a16:creationId xmlns:a16="http://schemas.microsoft.com/office/drawing/2014/main" id="{9862CE84-ED8B-423B-B0B6-6B04BA508898}"/>
              </a:ext>
            </a:extLst>
          </p:cNvPr>
          <p:cNvSpPr>
            <a:spLocks noGrp="1"/>
          </p:cNvSpPr>
          <p:nvPr>
            <p:ph idx="1"/>
          </p:nvPr>
        </p:nvSpPr>
        <p:spPr>
          <a:xfrm>
            <a:off x="457200" y="1052736"/>
            <a:ext cx="8229600" cy="5255989"/>
          </a:xfrm>
        </p:spPr>
        <p:txBody>
          <a:bodyPr/>
          <a:lstStyle/>
          <a:p>
            <a:endParaRPr lang="en-GB" sz="3200" dirty="0">
              <a:latin typeface="+mj-lt"/>
            </a:endParaRPr>
          </a:p>
          <a:p>
            <a:pPr marL="136525" indent="0">
              <a:buNone/>
            </a:pPr>
            <a:r>
              <a:rPr lang="en-GB" sz="4000" dirty="0">
                <a:latin typeface="+mj-lt"/>
              </a:rPr>
              <a:t>Historically, Christianity has been dominant, yet it</a:t>
            </a:r>
          </a:p>
          <a:p>
            <a:pPr lvl="1"/>
            <a:r>
              <a:rPr lang="en-GB" sz="4000" dirty="0">
                <a:latin typeface="+mj-lt"/>
              </a:rPr>
              <a:t>is neither Western in origin, </a:t>
            </a:r>
          </a:p>
          <a:p>
            <a:pPr lvl="1"/>
            <a:r>
              <a:rPr lang="en-GB" sz="4000" dirty="0">
                <a:latin typeface="+mj-lt"/>
              </a:rPr>
              <a:t>nor internally homogeneous,</a:t>
            </a:r>
          </a:p>
          <a:p>
            <a:pPr lvl="1"/>
            <a:r>
              <a:rPr lang="en-GB" sz="4000" dirty="0">
                <a:latin typeface="+mj-lt"/>
              </a:rPr>
              <a:t>nor the only influential major religion,</a:t>
            </a:r>
          </a:p>
          <a:p>
            <a:pPr lvl="1"/>
            <a:r>
              <a:rPr lang="en-GB" sz="4000" dirty="0">
                <a:latin typeface="+mj-lt"/>
              </a:rPr>
              <a:t>nor a monopoly of the West.</a:t>
            </a:r>
          </a:p>
        </p:txBody>
      </p:sp>
      <p:sp>
        <p:nvSpPr>
          <p:cNvPr id="4" name="Slide Number Placeholder 3">
            <a:extLst>
              <a:ext uri="{FF2B5EF4-FFF2-40B4-BE49-F238E27FC236}">
                <a16:creationId xmlns:a16="http://schemas.microsoft.com/office/drawing/2014/main" id="{AD24D1CF-8BAF-4DD3-86F9-6559C9361219}"/>
              </a:ext>
            </a:extLst>
          </p:cNvPr>
          <p:cNvSpPr>
            <a:spLocks noGrp="1"/>
          </p:cNvSpPr>
          <p:nvPr>
            <p:ph type="sldNum" sz="quarter" idx="12"/>
          </p:nvPr>
        </p:nvSpPr>
        <p:spPr/>
        <p:txBody>
          <a:bodyPr/>
          <a:lstStyle/>
          <a:p>
            <a:fld id="{B3C2DFE0-EA37-4C53-89D0-F6E6CBDBD53F}" type="slidenum">
              <a:rPr lang="en-GB" altLang="en-US" smtClean="0"/>
              <a:pPr/>
              <a:t>14</a:t>
            </a:fld>
            <a:endParaRPr lang="en-GB" altLang="en-US"/>
          </a:p>
        </p:txBody>
      </p:sp>
    </p:spTree>
    <p:extLst>
      <p:ext uri="{BB962C8B-B14F-4D97-AF65-F5344CB8AC3E}">
        <p14:creationId xmlns:p14="http://schemas.microsoft.com/office/powerpoint/2010/main" val="2417576465"/>
      </p:ext>
    </p:extLst>
  </p:cSld>
  <p:clrMapOvr>
    <a:masterClrMapping/>
  </p:clrMapOvr>
  <p:transition spd="med">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BF9B-ACFB-4AB7-87E3-BD1CB32474D5}"/>
              </a:ext>
            </a:extLst>
          </p:cNvPr>
          <p:cNvSpPr>
            <a:spLocks noGrp="1"/>
          </p:cNvSpPr>
          <p:nvPr>
            <p:ph type="title"/>
          </p:nvPr>
        </p:nvSpPr>
        <p:spPr/>
        <p:txBody>
          <a:bodyPr>
            <a:normAutofit fontScale="90000"/>
          </a:bodyPr>
          <a:lstStyle/>
          <a:p>
            <a:r>
              <a:rPr lang="en-GB" dirty="0">
                <a:solidFill>
                  <a:srgbClr val="85C8FF"/>
                </a:solidFill>
              </a:rPr>
              <a:t>THE WEST WAS NEVER ONE (2)</a:t>
            </a:r>
          </a:p>
        </p:txBody>
      </p:sp>
      <p:sp>
        <p:nvSpPr>
          <p:cNvPr id="3" name="Content Placeholder 2">
            <a:extLst>
              <a:ext uri="{FF2B5EF4-FFF2-40B4-BE49-F238E27FC236}">
                <a16:creationId xmlns:a16="http://schemas.microsoft.com/office/drawing/2014/main" id="{9862CE84-ED8B-423B-B0B6-6B04BA508898}"/>
              </a:ext>
            </a:extLst>
          </p:cNvPr>
          <p:cNvSpPr>
            <a:spLocks noGrp="1"/>
          </p:cNvSpPr>
          <p:nvPr>
            <p:ph idx="1"/>
          </p:nvPr>
        </p:nvSpPr>
        <p:spPr/>
        <p:txBody>
          <a:bodyPr/>
          <a:lstStyle/>
          <a:p>
            <a:endParaRPr lang="en-GB" sz="3200" dirty="0">
              <a:latin typeface="+mj-lt"/>
            </a:endParaRPr>
          </a:p>
          <a:p>
            <a:r>
              <a:rPr lang="en-GB" sz="4400" dirty="0">
                <a:latin typeface="+mj-lt"/>
              </a:rPr>
              <a:t>An increasingly diverse West </a:t>
            </a:r>
          </a:p>
          <a:p>
            <a:r>
              <a:rPr lang="en-GB" sz="4400" dirty="0">
                <a:latin typeface="+mj-lt"/>
              </a:rPr>
              <a:t>The West is not a unified agent with a collective purpose</a:t>
            </a:r>
          </a:p>
        </p:txBody>
      </p:sp>
      <p:sp>
        <p:nvSpPr>
          <p:cNvPr id="4" name="Slide Number Placeholder 3">
            <a:extLst>
              <a:ext uri="{FF2B5EF4-FFF2-40B4-BE49-F238E27FC236}">
                <a16:creationId xmlns:a16="http://schemas.microsoft.com/office/drawing/2014/main" id="{AD24D1CF-8BAF-4DD3-86F9-6559C9361219}"/>
              </a:ext>
            </a:extLst>
          </p:cNvPr>
          <p:cNvSpPr>
            <a:spLocks noGrp="1"/>
          </p:cNvSpPr>
          <p:nvPr>
            <p:ph type="sldNum" sz="quarter" idx="12"/>
          </p:nvPr>
        </p:nvSpPr>
        <p:spPr/>
        <p:txBody>
          <a:bodyPr/>
          <a:lstStyle/>
          <a:p>
            <a:fld id="{B3C2DFE0-EA37-4C53-89D0-F6E6CBDBD53F}" type="slidenum">
              <a:rPr lang="en-GB" altLang="en-US" smtClean="0"/>
              <a:pPr/>
              <a:t>15</a:t>
            </a:fld>
            <a:endParaRPr lang="en-GB" altLang="en-US"/>
          </a:p>
        </p:txBody>
      </p:sp>
    </p:spTree>
    <p:extLst>
      <p:ext uri="{BB962C8B-B14F-4D97-AF65-F5344CB8AC3E}">
        <p14:creationId xmlns:p14="http://schemas.microsoft.com/office/powerpoint/2010/main" val="4022311796"/>
      </p:ext>
    </p:extLst>
  </p:cSld>
  <p:clrMapOvr>
    <a:masterClrMapping/>
  </p:clrMapOvr>
  <p:transition spd="med">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BF9B-ACFB-4AB7-87E3-BD1CB32474D5}"/>
              </a:ext>
            </a:extLst>
          </p:cNvPr>
          <p:cNvSpPr>
            <a:spLocks noGrp="1"/>
          </p:cNvSpPr>
          <p:nvPr>
            <p:ph type="title"/>
          </p:nvPr>
        </p:nvSpPr>
        <p:spPr/>
        <p:txBody>
          <a:bodyPr>
            <a:normAutofit fontScale="90000"/>
          </a:bodyPr>
          <a:lstStyle/>
          <a:p>
            <a:r>
              <a:rPr lang="en-GB" dirty="0">
                <a:solidFill>
                  <a:srgbClr val="85C8FF"/>
                </a:solidFill>
              </a:rPr>
              <a:t>THE WEST WAS NEVER ONE (3)</a:t>
            </a:r>
          </a:p>
        </p:txBody>
      </p:sp>
      <p:sp>
        <p:nvSpPr>
          <p:cNvPr id="3" name="Content Placeholder 2">
            <a:extLst>
              <a:ext uri="{FF2B5EF4-FFF2-40B4-BE49-F238E27FC236}">
                <a16:creationId xmlns:a16="http://schemas.microsoft.com/office/drawing/2014/main" id="{9862CE84-ED8B-423B-B0B6-6B04BA508898}"/>
              </a:ext>
            </a:extLst>
          </p:cNvPr>
          <p:cNvSpPr>
            <a:spLocks noGrp="1"/>
          </p:cNvSpPr>
          <p:nvPr>
            <p:ph idx="1"/>
          </p:nvPr>
        </p:nvSpPr>
        <p:spPr/>
        <p:txBody>
          <a:bodyPr/>
          <a:lstStyle/>
          <a:p>
            <a:endParaRPr lang="en-GB" sz="3200" dirty="0">
              <a:latin typeface="+mj-lt"/>
            </a:endParaRPr>
          </a:p>
          <a:p>
            <a:r>
              <a:rPr lang="en-GB" sz="4000" dirty="0">
                <a:latin typeface="+mj-lt"/>
              </a:rPr>
              <a:t>Not all Western countries were colonial powers</a:t>
            </a:r>
          </a:p>
          <a:p>
            <a:r>
              <a:rPr lang="en-GB" sz="4000" dirty="0">
                <a:latin typeface="+mj-lt"/>
              </a:rPr>
              <a:t>Not all imperial powers are western</a:t>
            </a:r>
          </a:p>
          <a:p>
            <a:r>
              <a:rPr lang="en-GB" sz="4000" dirty="0">
                <a:latin typeface="+mj-lt"/>
              </a:rPr>
              <a:t>An increasingly hybrid West</a:t>
            </a:r>
          </a:p>
        </p:txBody>
      </p:sp>
      <p:sp>
        <p:nvSpPr>
          <p:cNvPr id="4" name="Slide Number Placeholder 3">
            <a:extLst>
              <a:ext uri="{FF2B5EF4-FFF2-40B4-BE49-F238E27FC236}">
                <a16:creationId xmlns:a16="http://schemas.microsoft.com/office/drawing/2014/main" id="{AD24D1CF-8BAF-4DD3-86F9-6559C9361219}"/>
              </a:ext>
            </a:extLst>
          </p:cNvPr>
          <p:cNvSpPr>
            <a:spLocks noGrp="1"/>
          </p:cNvSpPr>
          <p:nvPr>
            <p:ph type="sldNum" sz="quarter" idx="12"/>
          </p:nvPr>
        </p:nvSpPr>
        <p:spPr/>
        <p:txBody>
          <a:bodyPr/>
          <a:lstStyle/>
          <a:p>
            <a:fld id="{B3C2DFE0-EA37-4C53-89D0-F6E6CBDBD53F}" type="slidenum">
              <a:rPr lang="en-GB" altLang="en-US" smtClean="0"/>
              <a:pPr/>
              <a:t>16</a:t>
            </a:fld>
            <a:endParaRPr lang="en-GB" altLang="en-US"/>
          </a:p>
        </p:txBody>
      </p:sp>
    </p:spTree>
    <p:extLst>
      <p:ext uri="{BB962C8B-B14F-4D97-AF65-F5344CB8AC3E}">
        <p14:creationId xmlns:p14="http://schemas.microsoft.com/office/powerpoint/2010/main" val="198283388"/>
      </p:ext>
    </p:extLst>
  </p:cSld>
  <p:clrMapOvr>
    <a:masterClrMapping/>
  </p:clrMapOvr>
  <p:transition spd="med">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1BF9B-ACFB-4AB7-87E3-BD1CB32474D5}"/>
              </a:ext>
            </a:extLst>
          </p:cNvPr>
          <p:cNvSpPr>
            <a:spLocks noGrp="1"/>
          </p:cNvSpPr>
          <p:nvPr>
            <p:ph type="title"/>
          </p:nvPr>
        </p:nvSpPr>
        <p:spPr/>
        <p:txBody>
          <a:bodyPr>
            <a:normAutofit fontScale="90000"/>
          </a:bodyPr>
          <a:lstStyle/>
          <a:p>
            <a:r>
              <a:rPr lang="en-GB" dirty="0">
                <a:solidFill>
                  <a:srgbClr val="85C8FF"/>
                </a:solidFill>
              </a:rPr>
              <a:t>THE WEST WAS NEVER ONE (4)</a:t>
            </a:r>
          </a:p>
        </p:txBody>
      </p:sp>
      <p:sp>
        <p:nvSpPr>
          <p:cNvPr id="3" name="Content Placeholder 2">
            <a:extLst>
              <a:ext uri="{FF2B5EF4-FFF2-40B4-BE49-F238E27FC236}">
                <a16:creationId xmlns:a16="http://schemas.microsoft.com/office/drawing/2014/main" id="{9862CE84-ED8B-423B-B0B6-6B04BA508898}"/>
              </a:ext>
            </a:extLst>
          </p:cNvPr>
          <p:cNvSpPr>
            <a:spLocks noGrp="1"/>
          </p:cNvSpPr>
          <p:nvPr>
            <p:ph idx="1"/>
          </p:nvPr>
        </p:nvSpPr>
        <p:spPr>
          <a:xfrm>
            <a:off x="457200" y="1340768"/>
            <a:ext cx="8229600" cy="4967957"/>
          </a:xfrm>
        </p:spPr>
        <p:txBody>
          <a:bodyPr/>
          <a:lstStyle/>
          <a:p>
            <a:pPr marL="136525" indent="0">
              <a:buNone/>
            </a:pPr>
            <a:r>
              <a:rPr lang="en-GB" sz="4400" dirty="0">
                <a:latin typeface="+mj-lt"/>
              </a:rPr>
              <a:t>Colonialism has been critiqued from a range of western theoretical traditions, including postmodernism, postcolonialism, critical theory, feminism, Marxism…</a:t>
            </a:r>
          </a:p>
          <a:p>
            <a:pPr marL="136525" indent="0">
              <a:buNone/>
            </a:pPr>
            <a:endParaRPr lang="en-GB" sz="4000" dirty="0">
              <a:latin typeface="+mj-lt"/>
            </a:endParaRPr>
          </a:p>
        </p:txBody>
      </p:sp>
      <p:sp>
        <p:nvSpPr>
          <p:cNvPr id="4" name="Slide Number Placeholder 3">
            <a:extLst>
              <a:ext uri="{FF2B5EF4-FFF2-40B4-BE49-F238E27FC236}">
                <a16:creationId xmlns:a16="http://schemas.microsoft.com/office/drawing/2014/main" id="{AD24D1CF-8BAF-4DD3-86F9-6559C9361219}"/>
              </a:ext>
            </a:extLst>
          </p:cNvPr>
          <p:cNvSpPr>
            <a:spLocks noGrp="1"/>
          </p:cNvSpPr>
          <p:nvPr>
            <p:ph type="sldNum" sz="quarter" idx="12"/>
          </p:nvPr>
        </p:nvSpPr>
        <p:spPr/>
        <p:txBody>
          <a:bodyPr/>
          <a:lstStyle/>
          <a:p>
            <a:fld id="{B3C2DFE0-EA37-4C53-89D0-F6E6CBDBD53F}" type="slidenum">
              <a:rPr lang="en-GB" altLang="en-US" smtClean="0"/>
              <a:pPr/>
              <a:t>17</a:t>
            </a:fld>
            <a:endParaRPr lang="en-GB" altLang="en-US"/>
          </a:p>
        </p:txBody>
      </p:sp>
    </p:spTree>
    <p:extLst>
      <p:ext uri="{BB962C8B-B14F-4D97-AF65-F5344CB8AC3E}">
        <p14:creationId xmlns:p14="http://schemas.microsoft.com/office/powerpoint/2010/main" val="2123671618"/>
      </p:ext>
    </p:extLst>
  </p:cSld>
  <p:clrMapOvr>
    <a:masterClrMapping/>
  </p:clrMapOvr>
  <p:transition spd="med">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784CC-A9AE-4873-972E-F5A9FC021AC6}"/>
              </a:ext>
            </a:extLst>
          </p:cNvPr>
          <p:cNvSpPr>
            <a:spLocks noGrp="1"/>
          </p:cNvSpPr>
          <p:nvPr>
            <p:ph type="title"/>
          </p:nvPr>
        </p:nvSpPr>
        <p:spPr/>
        <p:txBody>
          <a:bodyPr>
            <a:normAutofit fontScale="90000"/>
          </a:bodyPr>
          <a:lstStyle/>
          <a:p>
            <a:r>
              <a:rPr lang="en-GB" dirty="0"/>
              <a:t>THE POSTCOLONIAL CRITIQUE</a:t>
            </a:r>
          </a:p>
        </p:txBody>
      </p:sp>
      <p:sp>
        <p:nvSpPr>
          <p:cNvPr id="3" name="Content Placeholder 2">
            <a:extLst>
              <a:ext uri="{FF2B5EF4-FFF2-40B4-BE49-F238E27FC236}">
                <a16:creationId xmlns:a16="http://schemas.microsoft.com/office/drawing/2014/main" id="{AFBD4116-E361-47DB-AFD9-67B1D2A24250}"/>
              </a:ext>
            </a:extLst>
          </p:cNvPr>
          <p:cNvSpPr>
            <a:spLocks noGrp="1"/>
          </p:cNvSpPr>
          <p:nvPr>
            <p:ph idx="1"/>
          </p:nvPr>
        </p:nvSpPr>
        <p:spPr>
          <a:xfrm>
            <a:off x="457200" y="1268760"/>
            <a:ext cx="8229600" cy="5039965"/>
          </a:xfrm>
        </p:spPr>
        <p:txBody>
          <a:bodyPr/>
          <a:lstStyle/>
          <a:p>
            <a:r>
              <a:rPr lang="en-GB" sz="4400" dirty="0" err="1"/>
              <a:t>Analyzes</a:t>
            </a:r>
            <a:r>
              <a:rPr lang="en-GB" sz="4400" dirty="0"/>
              <a:t> ‘the </a:t>
            </a:r>
            <a:r>
              <a:rPr lang="en-GB" sz="4400" i="1" dirty="0"/>
              <a:t>experience</a:t>
            </a:r>
            <a:r>
              <a:rPr lang="en-GB" sz="4400" dirty="0"/>
              <a:t> of foreign political, cultural, and economic domination as a salient issue and draws attention to the </a:t>
            </a:r>
            <a:r>
              <a:rPr lang="en-GB" sz="4400" i="1" dirty="0"/>
              <a:t>legacies</a:t>
            </a:r>
            <a:r>
              <a:rPr lang="en-GB" sz="4400" dirty="0"/>
              <a:t> of this history in the present.’ </a:t>
            </a:r>
            <a:r>
              <a:rPr lang="en-GB" dirty="0"/>
              <a:t>(Kohn, 2010: 203, emphasis added)</a:t>
            </a:r>
          </a:p>
        </p:txBody>
      </p:sp>
      <p:sp>
        <p:nvSpPr>
          <p:cNvPr id="4" name="Slide Number Placeholder 3">
            <a:extLst>
              <a:ext uri="{FF2B5EF4-FFF2-40B4-BE49-F238E27FC236}">
                <a16:creationId xmlns:a16="http://schemas.microsoft.com/office/drawing/2014/main" id="{09E334F2-3E1C-4CB0-B639-65F04321EE8E}"/>
              </a:ext>
            </a:extLst>
          </p:cNvPr>
          <p:cNvSpPr>
            <a:spLocks noGrp="1"/>
          </p:cNvSpPr>
          <p:nvPr>
            <p:ph type="sldNum" sz="quarter" idx="12"/>
          </p:nvPr>
        </p:nvSpPr>
        <p:spPr/>
        <p:txBody>
          <a:bodyPr/>
          <a:lstStyle/>
          <a:p>
            <a:fld id="{B3C2DFE0-EA37-4C53-89D0-F6E6CBDBD53F}" type="slidenum">
              <a:rPr lang="en-GB" altLang="en-US" smtClean="0"/>
              <a:pPr/>
              <a:t>18</a:t>
            </a:fld>
            <a:endParaRPr lang="en-GB" altLang="en-US"/>
          </a:p>
        </p:txBody>
      </p:sp>
    </p:spTree>
    <p:extLst>
      <p:ext uri="{BB962C8B-B14F-4D97-AF65-F5344CB8AC3E}">
        <p14:creationId xmlns:p14="http://schemas.microsoft.com/office/powerpoint/2010/main" val="15315172"/>
      </p:ext>
    </p:extLst>
  </p:cSld>
  <p:clrMapOvr>
    <a:masterClrMapping/>
  </p:clrMapOvr>
  <p:transition spd="med">
    <p:wipe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F3D31-C9D2-43B1-9BFD-2CEEA3558268}"/>
              </a:ext>
            </a:extLst>
          </p:cNvPr>
          <p:cNvSpPr>
            <a:spLocks noGrp="1"/>
          </p:cNvSpPr>
          <p:nvPr>
            <p:ph type="title"/>
          </p:nvPr>
        </p:nvSpPr>
        <p:spPr/>
        <p:txBody>
          <a:bodyPr/>
          <a:lstStyle/>
          <a:p>
            <a:r>
              <a:rPr lang="en-GB" dirty="0"/>
              <a:t>THE WEST AND THE REST</a:t>
            </a:r>
          </a:p>
        </p:txBody>
      </p:sp>
      <p:sp>
        <p:nvSpPr>
          <p:cNvPr id="3" name="Content Placeholder 2">
            <a:extLst>
              <a:ext uri="{FF2B5EF4-FFF2-40B4-BE49-F238E27FC236}">
                <a16:creationId xmlns:a16="http://schemas.microsoft.com/office/drawing/2014/main" id="{3E3CF56D-ED35-4770-BA5A-E1109C05C1AE}"/>
              </a:ext>
            </a:extLst>
          </p:cNvPr>
          <p:cNvSpPr>
            <a:spLocks noGrp="1"/>
          </p:cNvSpPr>
          <p:nvPr>
            <p:ph idx="1"/>
          </p:nvPr>
        </p:nvSpPr>
        <p:spPr/>
        <p:txBody>
          <a:bodyPr/>
          <a:lstStyle/>
          <a:p>
            <a:pPr marL="136525" indent="0">
              <a:buNone/>
            </a:pPr>
            <a:r>
              <a:rPr lang="en-GB" sz="4400" dirty="0"/>
              <a:t>The West can and should retrieve and defend the best of its traditions, rejecting a hypocritical universalism and acknowledging its failings within and without.</a:t>
            </a:r>
          </a:p>
        </p:txBody>
      </p:sp>
      <p:sp>
        <p:nvSpPr>
          <p:cNvPr id="4" name="Slide Number Placeholder 3">
            <a:extLst>
              <a:ext uri="{FF2B5EF4-FFF2-40B4-BE49-F238E27FC236}">
                <a16:creationId xmlns:a16="http://schemas.microsoft.com/office/drawing/2014/main" id="{552AE746-4EEC-4590-81B8-C3CFC95A18B2}"/>
              </a:ext>
            </a:extLst>
          </p:cNvPr>
          <p:cNvSpPr>
            <a:spLocks noGrp="1"/>
          </p:cNvSpPr>
          <p:nvPr>
            <p:ph type="sldNum" sz="quarter" idx="12"/>
          </p:nvPr>
        </p:nvSpPr>
        <p:spPr/>
        <p:txBody>
          <a:bodyPr/>
          <a:lstStyle/>
          <a:p>
            <a:fld id="{B3C2DFE0-EA37-4C53-89D0-F6E6CBDBD53F}" type="slidenum">
              <a:rPr lang="en-GB" altLang="en-US" smtClean="0"/>
              <a:pPr/>
              <a:t>19</a:t>
            </a:fld>
            <a:endParaRPr lang="en-GB" altLang="en-US"/>
          </a:p>
        </p:txBody>
      </p:sp>
    </p:spTree>
    <p:extLst>
      <p:ext uri="{BB962C8B-B14F-4D97-AF65-F5344CB8AC3E}">
        <p14:creationId xmlns:p14="http://schemas.microsoft.com/office/powerpoint/2010/main" val="3184701725"/>
      </p:ext>
    </p:extLst>
  </p:cSld>
  <p:clrMapOvr>
    <a:masterClrMapping/>
  </p:clrMapOvr>
  <p:transition spd="med">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0DCA5-CE2B-4B73-AAD3-E2281209277D}"/>
              </a:ext>
            </a:extLst>
          </p:cNvPr>
          <p:cNvSpPr>
            <a:spLocks noGrp="1"/>
          </p:cNvSpPr>
          <p:nvPr>
            <p:ph type="title"/>
          </p:nvPr>
        </p:nvSpPr>
        <p:spPr/>
        <p:txBody>
          <a:bodyPr>
            <a:normAutofit fontScale="90000"/>
          </a:bodyPr>
          <a:lstStyle/>
          <a:p>
            <a:r>
              <a:rPr lang="en-GB" sz="4900" dirty="0">
                <a:solidFill>
                  <a:srgbClr val="85C8FF"/>
                </a:solidFill>
              </a:rPr>
              <a:t>THE CURRENT CRISIS OF THE WEST</a:t>
            </a:r>
            <a:r>
              <a:rPr lang="en-GB" dirty="0">
                <a:solidFill>
                  <a:srgbClr val="85C8FF"/>
                </a:solidFill>
              </a:rPr>
              <a:t> </a:t>
            </a:r>
          </a:p>
        </p:txBody>
      </p:sp>
      <p:sp>
        <p:nvSpPr>
          <p:cNvPr id="3" name="Content Placeholder 2">
            <a:extLst>
              <a:ext uri="{FF2B5EF4-FFF2-40B4-BE49-F238E27FC236}">
                <a16:creationId xmlns:a16="http://schemas.microsoft.com/office/drawing/2014/main" id="{5371EE63-8CC5-45DB-BF24-9120BBF76BB4}"/>
              </a:ext>
            </a:extLst>
          </p:cNvPr>
          <p:cNvSpPr>
            <a:spLocks noGrp="1"/>
          </p:cNvSpPr>
          <p:nvPr>
            <p:ph idx="1"/>
          </p:nvPr>
        </p:nvSpPr>
        <p:spPr>
          <a:xfrm>
            <a:off x="0" y="1600200"/>
            <a:ext cx="8964488" cy="4708525"/>
          </a:xfrm>
        </p:spPr>
        <p:txBody>
          <a:bodyPr/>
          <a:lstStyle/>
          <a:p>
            <a:endParaRPr lang="en-GB" dirty="0"/>
          </a:p>
          <a:p>
            <a:r>
              <a:rPr lang="en-GB" sz="4000" dirty="0"/>
              <a:t>The war in Ukraine</a:t>
            </a:r>
          </a:p>
          <a:p>
            <a:r>
              <a:rPr lang="en-GB" sz="4000" dirty="0"/>
              <a:t>The end of democracy?</a:t>
            </a:r>
          </a:p>
          <a:p>
            <a:r>
              <a:rPr lang="en-GB" sz="4000" dirty="0"/>
              <a:t>Economic decline</a:t>
            </a:r>
          </a:p>
          <a:p>
            <a:r>
              <a:rPr lang="en-GB" sz="4000" dirty="0"/>
              <a:t>Inequality between and within nation states</a:t>
            </a:r>
          </a:p>
          <a:p>
            <a:r>
              <a:rPr lang="en-GB" sz="4000" dirty="0"/>
              <a:t>Climate catastrophe</a:t>
            </a:r>
          </a:p>
        </p:txBody>
      </p:sp>
      <p:sp>
        <p:nvSpPr>
          <p:cNvPr id="4" name="Slide Number Placeholder 3">
            <a:extLst>
              <a:ext uri="{FF2B5EF4-FFF2-40B4-BE49-F238E27FC236}">
                <a16:creationId xmlns:a16="http://schemas.microsoft.com/office/drawing/2014/main" id="{1CF12DD0-F6B8-4079-A644-4F9ABDE5B136}"/>
              </a:ext>
            </a:extLst>
          </p:cNvPr>
          <p:cNvSpPr>
            <a:spLocks noGrp="1"/>
          </p:cNvSpPr>
          <p:nvPr>
            <p:ph type="sldNum" sz="quarter" idx="12"/>
          </p:nvPr>
        </p:nvSpPr>
        <p:spPr/>
        <p:txBody>
          <a:bodyPr/>
          <a:lstStyle/>
          <a:p>
            <a:fld id="{B3C2DFE0-EA37-4C53-89D0-F6E6CBDBD53F}" type="slidenum">
              <a:rPr lang="en-GB" altLang="en-US" smtClean="0"/>
              <a:pPr/>
              <a:t>2</a:t>
            </a:fld>
            <a:endParaRPr lang="en-GB" altLang="en-US"/>
          </a:p>
        </p:txBody>
      </p:sp>
    </p:spTree>
    <p:extLst>
      <p:ext uri="{BB962C8B-B14F-4D97-AF65-F5344CB8AC3E}">
        <p14:creationId xmlns:p14="http://schemas.microsoft.com/office/powerpoint/2010/main" val="1241334595"/>
      </p:ext>
    </p:extLst>
  </p:cSld>
  <p:clrMapOvr>
    <a:masterClrMapping/>
  </p:clrMapOvr>
  <p:transition spd="med">
    <p:wipe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C2856-273B-43EA-B242-18A3DD69A81B}"/>
              </a:ext>
            </a:extLst>
          </p:cNvPr>
          <p:cNvSpPr>
            <a:spLocks noGrp="1"/>
          </p:cNvSpPr>
          <p:nvPr>
            <p:ph type="title"/>
          </p:nvPr>
        </p:nvSpPr>
        <p:spPr/>
        <p:txBody>
          <a:bodyPr/>
          <a:lstStyle/>
          <a:p>
            <a:r>
              <a:rPr lang="en-GB" dirty="0"/>
              <a:t>THE WAY FORWARD</a:t>
            </a:r>
          </a:p>
        </p:txBody>
      </p:sp>
      <p:sp>
        <p:nvSpPr>
          <p:cNvPr id="3" name="Content Placeholder 2">
            <a:extLst>
              <a:ext uri="{FF2B5EF4-FFF2-40B4-BE49-F238E27FC236}">
                <a16:creationId xmlns:a16="http://schemas.microsoft.com/office/drawing/2014/main" id="{25B45576-A821-4054-99C5-FCCD5A17CC85}"/>
              </a:ext>
            </a:extLst>
          </p:cNvPr>
          <p:cNvSpPr>
            <a:spLocks noGrp="1"/>
          </p:cNvSpPr>
          <p:nvPr>
            <p:ph idx="1"/>
          </p:nvPr>
        </p:nvSpPr>
        <p:spPr/>
        <p:txBody>
          <a:bodyPr/>
          <a:lstStyle/>
          <a:p>
            <a:endParaRPr lang="en-GB" sz="4000" dirty="0"/>
          </a:p>
          <a:p>
            <a:r>
              <a:rPr lang="en-GB" sz="4000" dirty="0"/>
              <a:t>Addressing colonialism and neo-colonialism</a:t>
            </a:r>
          </a:p>
          <a:p>
            <a:r>
              <a:rPr lang="en-GB" sz="4000" dirty="0"/>
              <a:t>Resisting neo-liberalism</a:t>
            </a:r>
          </a:p>
          <a:p>
            <a:r>
              <a:rPr lang="en-GB" sz="4000" dirty="0"/>
              <a:t>Defending democracy</a:t>
            </a:r>
          </a:p>
        </p:txBody>
      </p:sp>
      <p:sp>
        <p:nvSpPr>
          <p:cNvPr id="4" name="Slide Number Placeholder 3">
            <a:extLst>
              <a:ext uri="{FF2B5EF4-FFF2-40B4-BE49-F238E27FC236}">
                <a16:creationId xmlns:a16="http://schemas.microsoft.com/office/drawing/2014/main" id="{C42A5E8D-2E34-4125-8A80-DA69F191BBAE}"/>
              </a:ext>
            </a:extLst>
          </p:cNvPr>
          <p:cNvSpPr>
            <a:spLocks noGrp="1"/>
          </p:cNvSpPr>
          <p:nvPr>
            <p:ph type="sldNum" sz="quarter" idx="12"/>
          </p:nvPr>
        </p:nvSpPr>
        <p:spPr/>
        <p:txBody>
          <a:bodyPr/>
          <a:lstStyle/>
          <a:p>
            <a:fld id="{B3C2DFE0-EA37-4C53-89D0-F6E6CBDBD53F}" type="slidenum">
              <a:rPr lang="en-GB" altLang="en-US" smtClean="0"/>
              <a:pPr/>
              <a:t>20</a:t>
            </a:fld>
            <a:endParaRPr lang="en-GB" altLang="en-US"/>
          </a:p>
        </p:txBody>
      </p:sp>
    </p:spTree>
    <p:extLst>
      <p:ext uri="{BB962C8B-B14F-4D97-AF65-F5344CB8AC3E}">
        <p14:creationId xmlns:p14="http://schemas.microsoft.com/office/powerpoint/2010/main" val="709545671"/>
      </p:ext>
    </p:extLst>
  </p:cSld>
  <p:clrMapOvr>
    <a:masterClrMapping/>
  </p:clrMapOvr>
  <p:transition spd="med">
    <p:wipe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74DC-D3F5-4C70-9F1A-311496A66144}"/>
              </a:ext>
            </a:extLst>
          </p:cNvPr>
          <p:cNvSpPr>
            <a:spLocks noGrp="1"/>
          </p:cNvSpPr>
          <p:nvPr>
            <p:ph type="title"/>
          </p:nvPr>
        </p:nvSpPr>
        <p:spPr/>
        <p:txBody>
          <a:bodyPr>
            <a:normAutofit fontScale="90000"/>
          </a:bodyPr>
          <a:lstStyle/>
          <a:p>
            <a:r>
              <a:rPr lang="en-GB" dirty="0"/>
              <a:t>IMPLICATIONS FOR EDUCATION</a:t>
            </a:r>
          </a:p>
        </p:txBody>
      </p:sp>
      <p:sp>
        <p:nvSpPr>
          <p:cNvPr id="3" name="Content Placeholder 2">
            <a:extLst>
              <a:ext uri="{FF2B5EF4-FFF2-40B4-BE49-F238E27FC236}">
                <a16:creationId xmlns:a16="http://schemas.microsoft.com/office/drawing/2014/main" id="{0416F9BE-95B6-418A-BE5B-CA88029C7C33}"/>
              </a:ext>
            </a:extLst>
          </p:cNvPr>
          <p:cNvSpPr>
            <a:spLocks noGrp="1"/>
          </p:cNvSpPr>
          <p:nvPr>
            <p:ph idx="1"/>
          </p:nvPr>
        </p:nvSpPr>
        <p:spPr/>
        <p:txBody>
          <a:bodyPr/>
          <a:lstStyle/>
          <a:p>
            <a:r>
              <a:rPr lang="en-GB" sz="3600" dirty="0"/>
              <a:t>Countering monetization, marketization</a:t>
            </a:r>
          </a:p>
          <a:p>
            <a:r>
              <a:rPr lang="en-GB" sz="3600" dirty="0"/>
              <a:t>Defending education as a public good</a:t>
            </a:r>
          </a:p>
          <a:p>
            <a:r>
              <a:rPr lang="en-GB" sz="3600" dirty="0"/>
              <a:t>Decolonizing curricula</a:t>
            </a:r>
          </a:p>
          <a:p>
            <a:r>
              <a:rPr lang="en-GB" sz="3600" dirty="0"/>
              <a:t>Critical autonomy as an aim of education</a:t>
            </a:r>
          </a:p>
          <a:p>
            <a:r>
              <a:rPr lang="en-GB" sz="3600" dirty="0"/>
              <a:t>Global justice</a:t>
            </a:r>
          </a:p>
          <a:p>
            <a:endParaRPr lang="en-GB" dirty="0"/>
          </a:p>
          <a:p>
            <a:endParaRPr lang="en-GB" dirty="0"/>
          </a:p>
        </p:txBody>
      </p:sp>
      <p:sp>
        <p:nvSpPr>
          <p:cNvPr id="4" name="Slide Number Placeholder 3">
            <a:extLst>
              <a:ext uri="{FF2B5EF4-FFF2-40B4-BE49-F238E27FC236}">
                <a16:creationId xmlns:a16="http://schemas.microsoft.com/office/drawing/2014/main" id="{589284F2-6A18-4B9D-B669-4FA34CD4F764}"/>
              </a:ext>
            </a:extLst>
          </p:cNvPr>
          <p:cNvSpPr>
            <a:spLocks noGrp="1"/>
          </p:cNvSpPr>
          <p:nvPr>
            <p:ph type="sldNum" sz="quarter" idx="12"/>
          </p:nvPr>
        </p:nvSpPr>
        <p:spPr/>
        <p:txBody>
          <a:bodyPr/>
          <a:lstStyle/>
          <a:p>
            <a:fld id="{B3C2DFE0-EA37-4C53-89D0-F6E6CBDBD53F}" type="slidenum">
              <a:rPr lang="en-GB" altLang="en-US" smtClean="0"/>
              <a:pPr/>
              <a:t>21</a:t>
            </a:fld>
            <a:endParaRPr lang="en-GB" altLang="en-US"/>
          </a:p>
        </p:txBody>
      </p:sp>
    </p:spTree>
    <p:extLst>
      <p:ext uri="{BB962C8B-B14F-4D97-AF65-F5344CB8AC3E}">
        <p14:creationId xmlns:p14="http://schemas.microsoft.com/office/powerpoint/2010/main" val="2360403379"/>
      </p:ext>
    </p:extLst>
  </p:cSld>
  <p:clrMapOvr>
    <a:masterClrMapping/>
  </p:clrMapOvr>
  <p:transition spd="med">
    <p:wipe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0729-6EC2-4B3D-9707-02ED1F97D1FD}"/>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8F59CCDA-3416-4FE3-947F-588700C08781}"/>
              </a:ext>
            </a:extLst>
          </p:cNvPr>
          <p:cNvSpPr>
            <a:spLocks noGrp="1"/>
          </p:cNvSpPr>
          <p:nvPr>
            <p:ph idx="1"/>
          </p:nvPr>
        </p:nvSpPr>
        <p:spPr>
          <a:xfrm>
            <a:off x="457200" y="1417638"/>
            <a:ext cx="8229600" cy="4891087"/>
          </a:xfrm>
        </p:spPr>
        <p:txBody>
          <a:bodyPr/>
          <a:lstStyle/>
          <a:p>
            <a:r>
              <a:rPr lang="en-GB" sz="2400" dirty="0"/>
              <a:t>Enslin, P. &amp; Horsthemke, K. (2015) Rethinking the ‘western tradition’. </a:t>
            </a:r>
            <a:r>
              <a:rPr lang="en-GB" sz="2400" i="1" dirty="0"/>
              <a:t>Educational Philosophy and Theory</a:t>
            </a:r>
            <a:r>
              <a:rPr lang="en-GB" sz="2400" dirty="0"/>
              <a:t> 47(11). </a:t>
            </a:r>
          </a:p>
          <a:p>
            <a:r>
              <a:rPr lang="en-GB" sz="2400" dirty="0"/>
              <a:t>Gopal, P. (2019) </a:t>
            </a:r>
            <a:r>
              <a:rPr lang="en-GB" sz="2400" i="1" dirty="0"/>
              <a:t>Insurgent Empire. Anticolonial resistance and British dissent</a:t>
            </a:r>
            <a:r>
              <a:rPr lang="en-GB" sz="2400" dirty="0"/>
              <a:t>. Verso.</a:t>
            </a:r>
          </a:p>
          <a:p>
            <a:r>
              <a:rPr lang="en-GB" sz="2400" dirty="0"/>
              <a:t>Holland, T. (2019) </a:t>
            </a:r>
            <a:r>
              <a:rPr lang="en-GB" sz="2400" i="1" dirty="0"/>
              <a:t>Dominion. The making of the western mind</a:t>
            </a:r>
            <a:r>
              <a:rPr lang="en-GB" sz="2400" dirty="0"/>
              <a:t>. Little, </a:t>
            </a:r>
            <a:r>
              <a:rPr lang="en-GB" sz="2400" dirty="0" err="1"/>
              <a:t>Bown</a:t>
            </a:r>
            <a:r>
              <a:rPr lang="en-GB" sz="2400" dirty="0"/>
              <a:t>.</a:t>
            </a:r>
          </a:p>
          <a:p>
            <a:r>
              <a:rPr lang="en-GB" sz="2400" dirty="0"/>
              <a:t>Huntington, S. (1997) </a:t>
            </a:r>
            <a:r>
              <a:rPr lang="en-GB" sz="2400" i="1" dirty="0"/>
              <a:t>The clash of civilizations and the remaking of world order</a:t>
            </a:r>
            <a:r>
              <a:rPr lang="en-GB" sz="2400" dirty="0"/>
              <a:t>. Simon &amp; Schuster.</a:t>
            </a:r>
          </a:p>
          <a:p>
            <a:r>
              <a:rPr lang="en-GB" sz="2400" dirty="0"/>
              <a:t>Kohn, M. (2010) Post-colonial theory. In: Bell, D. (ed) </a:t>
            </a:r>
            <a:r>
              <a:rPr lang="en-GB" sz="2400" i="1" dirty="0"/>
              <a:t>Ethics and world politics</a:t>
            </a:r>
            <a:r>
              <a:rPr lang="en-GB" sz="2400" dirty="0"/>
              <a:t>. Oxford University Press.</a:t>
            </a:r>
          </a:p>
        </p:txBody>
      </p:sp>
      <p:sp>
        <p:nvSpPr>
          <p:cNvPr id="4" name="Slide Number Placeholder 3">
            <a:extLst>
              <a:ext uri="{FF2B5EF4-FFF2-40B4-BE49-F238E27FC236}">
                <a16:creationId xmlns:a16="http://schemas.microsoft.com/office/drawing/2014/main" id="{2F617C71-56FF-48F5-A1B2-B1CE34AF9216}"/>
              </a:ext>
            </a:extLst>
          </p:cNvPr>
          <p:cNvSpPr>
            <a:spLocks noGrp="1"/>
          </p:cNvSpPr>
          <p:nvPr>
            <p:ph type="sldNum" sz="quarter" idx="12"/>
          </p:nvPr>
        </p:nvSpPr>
        <p:spPr/>
        <p:txBody>
          <a:bodyPr/>
          <a:lstStyle/>
          <a:p>
            <a:fld id="{B3C2DFE0-EA37-4C53-89D0-F6E6CBDBD53F}" type="slidenum">
              <a:rPr lang="en-GB" altLang="en-US" smtClean="0"/>
              <a:pPr/>
              <a:t>22</a:t>
            </a:fld>
            <a:endParaRPr lang="en-GB" altLang="en-US"/>
          </a:p>
        </p:txBody>
      </p:sp>
    </p:spTree>
    <p:extLst>
      <p:ext uri="{BB962C8B-B14F-4D97-AF65-F5344CB8AC3E}">
        <p14:creationId xmlns:p14="http://schemas.microsoft.com/office/powerpoint/2010/main" val="695095893"/>
      </p:ext>
    </p:extLst>
  </p:cSld>
  <p:clrMapOvr>
    <a:masterClrMapping/>
  </p:clrMapOvr>
  <p:transition spd="med">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E9EC-A74A-4E2C-BA84-21241F6B9323}"/>
              </a:ext>
            </a:extLst>
          </p:cNvPr>
          <p:cNvSpPr>
            <a:spLocks noGrp="1"/>
          </p:cNvSpPr>
          <p:nvPr>
            <p:ph type="title"/>
          </p:nvPr>
        </p:nvSpPr>
        <p:spPr/>
        <p:txBody>
          <a:bodyPr>
            <a:normAutofit fontScale="90000"/>
          </a:bodyPr>
          <a:lstStyle/>
          <a:p>
            <a:r>
              <a:rPr lang="en-GB" dirty="0"/>
              <a:t>A CRISIS ALSO BROUGHT TO THE FORE BY:</a:t>
            </a:r>
          </a:p>
        </p:txBody>
      </p:sp>
      <p:sp>
        <p:nvSpPr>
          <p:cNvPr id="3" name="Content Placeholder 2">
            <a:extLst>
              <a:ext uri="{FF2B5EF4-FFF2-40B4-BE49-F238E27FC236}">
                <a16:creationId xmlns:a16="http://schemas.microsoft.com/office/drawing/2014/main" id="{767C7F8C-C665-4500-BC9B-7780EDF712DC}"/>
              </a:ext>
            </a:extLst>
          </p:cNvPr>
          <p:cNvSpPr>
            <a:spLocks noGrp="1"/>
          </p:cNvSpPr>
          <p:nvPr>
            <p:ph idx="1"/>
          </p:nvPr>
        </p:nvSpPr>
        <p:spPr/>
        <p:txBody>
          <a:bodyPr/>
          <a:lstStyle/>
          <a:p>
            <a:endParaRPr lang="en-GB" sz="4000" dirty="0"/>
          </a:p>
          <a:p>
            <a:r>
              <a:rPr lang="en-GB" sz="4000" dirty="0"/>
              <a:t>Postcolonialism and the decolonial critique of the  West</a:t>
            </a:r>
          </a:p>
          <a:p>
            <a:r>
              <a:rPr lang="en-GB" sz="4000" dirty="0"/>
              <a:t>Black Lives Matter</a:t>
            </a:r>
          </a:p>
          <a:p>
            <a:r>
              <a:rPr lang="en-GB" sz="4000" dirty="0"/>
              <a:t>Activism about memorials</a:t>
            </a:r>
          </a:p>
          <a:p>
            <a:endParaRPr lang="en-GB" sz="4000" dirty="0"/>
          </a:p>
        </p:txBody>
      </p:sp>
      <p:sp>
        <p:nvSpPr>
          <p:cNvPr id="4" name="Slide Number Placeholder 3">
            <a:extLst>
              <a:ext uri="{FF2B5EF4-FFF2-40B4-BE49-F238E27FC236}">
                <a16:creationId xmlns:a16="http://schemas.microsoft.com/office/drawing/2014/main" id="{5EE6890E-E189-4848-A820-F0031888C188}"/>
              </a:ext>
            </a:extLst>
          </p:cNvPr>
          <p:cNvSpPr>
            <a:spLocks noGrp="1"/>
          </p:cNvSpPr>
          <p:nvPr>
            <p:ph type="sldNum" sz="quarter" idx="12"/>
          </p:nvPr>
        </p:nvSpPr>
        <p:spPr/>
        <p:txBody>
          <a:bodyPr/>
          <a:lstStyle/>
          <a:p>
            <a:fld id="{B3C2DFE0-EA37-4C53-89D0-F6E6CBDBD53F}" type="slidenum">
              <a:rPr lang="en-GB" altLang="en-US" smtClean="0"/>
              <a:pPr/>
              <a:t>3</a:t>
            </a:fld>
            <a:endParaRPr lang="en-GB" altLang="en-US"/>
          </a:p>
        </p:txBody>
      </p:sp>
    </p:spTree>
    <p:extLst>
      <p:ext uri="{BB962C8B-B14F-4D97-AF65-F5344CB8AC3E}">
        <p14:creationId xmlns:p14="http://schemas.microsoft.com/office/powerpoint/2010/main" val="1529413913"/>
      </p:ext>
    </p:extLst>
  </p:cSld>
  <p:clrMapOvr>
    <a:masterClrMapping/>
  </p:clrMapOvr>
  <p:transition spd="med">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8958E-E258-43CF-8ABD-C911C696098F}"/>
              </a:ext>
            </a:extLst>
          </p:cNvPr>
          <p:cNvSpPr>
            <a:spLocks noGrp="1"/>
          </p:cNvSpPr>
          <p:nvPr>
            <p:ph type="title"/>
          </p:nvPr>
        </p:nvSpPr>
        <p:spPr/>
        <p:txBody>
          <a:bodyPr>
            <a:normAutofit fontScale="90000"/>
          </a:bodyPr>
          <a:lstStyle/>
          <a:p>
            <a:r>
              <a:rPr lang="en-GB" sz="4000" dirty="0"/>
              <a:t>MOHANDAS GANDHI ON WESTERN CIVILIZATION (attributed)</a:t>
            </a:r>
          </a:p>
        </p:txBody>
      </p:sp>
      <p:sp>
        <p:nvSpPr>
          <p:cNvPr id="3" name="Content Placeholder 2">
            <a:extLst>
              <a:ext uri="{FF2B5EF4-FFF2-40B4-BE49-F238E27FC236}">
                <a16:creationId xmlns:a16="http://schemas.microsoft.com/office/drawing/2014/main" id="{6EEAA470-C7EF-4E71-9EDE-804F6C775764}"/>
              </a:ext>
            </a:extLst>
          </p:cNvPr>
          <p:cNvSpPr>
            <a:spLocks noGrp="1"/>
          </p:cNvSpPr>
          <p:nvPr>
            <p:ph idx="1"/>
          </p:nvPr>
        </p:nvSpPr>
        <p:spPr/>
        <p:txBody>
          <a:bodyPr/>
          <a:lstStyle/>
          <a:p>
            <a:endParaRPr lang="en-GB" dirty="0"/>
          </a:p>
          <a:p>
            <a:r>
              <a:rPr lang="en-GB" sz="4000" dirty="0"/>
              <a:t>‘Mr Gandhi, what do you think of western civilization?’</a:t>
            </a:r>
          </a:p>
          <a:p>
            <a:endParaRPr lang="en-GB" sz="4000" dirty="0"/>
          </a:p>
          <a:p>
            <a:r>
              <a:rPr lang="en-GB" sz="4000" dirty="0"/>
              <a:t>‘I think it would be a good idea’</a:t>
            </a:r>
          </a:p>
        </p:txBody>
      </p:sp>
      <p:sp>
        <p:nvSpPr>
          <p:cNvPr id="4" name="Slide Number Placeholder 3">
            <a:extLst>
              <a:ext uri="{FF2B5EF4-FFF2-40B4-BE49-F238E27FC236}">
                <a16:creationId xmlns:a16="http://schemas.microsoft.com/office/drawing/2014/main" id="{4378B3D3-6C1E-4E5D-89B8-ED9409F83CF2}"/>
              </a:ext>
            </a:extLst>
          </p:cNvPr>
          <p:cNvSpPr>
            <a:spLocks noGrp="1"/>
          </p:cNvSpPr>
          <p:nvPr>
            <p:ph type="sldNum" sz="quarter" idx="12"/>
          </p:nvPr>
        </p:nvSpPr>
        <p:spPr/>
        <p:txBody>
          <a:bodyPr/>
          <a:lstStyle/>
          <a:p>
            <a:fld id="{B3C2DFE0-EA37-4C53-89D0-F6E6CBDBD53F}" type="slidenum">
              <a:rPr lang="en-GB" altLang="en-US" smtClean="0"/>
              <a:pPr/>
              <a:t>4</a:t>
            </a:fld>
            <a:endParaRPr lang="en-GB" altLang="en-US"/>
          </a:p>
        </p:txBody>
      </p:sp>
    </p:spTree>
    <p:extLst>
      <p:ext uri="{BB962C8B-B14F-4D97-AF65-F5344CB8AC3E}">
        <p14:creationId xmlns:p14="http://schemas.microsoft.com/office/powerpoint/2010/main" val="4228146238"/>
      </p:ext>
    </p:extLst>
  </p:cSld>
  <p:clrMapOvr>
    <a:masterClrMapping/>
  </p:clrMapOvr>
  <p:transition spd="med">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0A72-AF2F-4AAF-8F9E-7FDD92BD7B3C}"/>
              </a:ext>
            </a:extLst>
          </p:cNvPr>
          <p:cNvSpPr>
            <a:spLocks noGrp="1"/>
          </p:cNvSpPr>
          <p:nvPr>
            <p:ph type="title"/>
          </p:nvPr>
        </p:nvSpPr>
        <p:spPr/>
        <p:txBody>
          <a:bodyPr>
            <a:normAutofit fontScale="90000"/>
          </a:bodyPr>
          <a:lstStyle/>
          <a:p>
            <a:r>
              <a:rPr lang="en-GB" dirty="0">
                <a:solidFill>
                  <a:srgbClr val="85C8FF"/>
                </a:solidFill>
              </a:rPr>
              <a:t>WHAT IS THE WESTERN (NORTHERN?) TRADITION?   VIEW (1)</a:t>
            </a:r>
          </a:p>
        </p:txBody>
      </p:sp>
      <p:sp>
        <p:nvSpPr>
          <p:cNvPr id="3" name="Content Placeholder 2">
            <a:extLst>
              <a:ext uri="{FF2B5EF4-FFF2-40B4-BE49-F238E27FC236}">
                <a16:creationId xmlns:a16="http://schemas.microsoft.com/office/drawing/2014/main" id="{7856B1E7-9F09-490E-BA06-1C36126B312B}"/>
              </a:ext>
            </a:extLst>
          </p:cNvPr>
          <p:cNvSpPr>
            <a:spLocks noGrp="1"/>
          </p:cNvSpPr>
          <p:nvPr>
            <p:ph sz="half" idx="1"/>
          </p:nvPr>
        </p:nvSpPr>
        <p:spPr>
          <a:xfrm>
            <a:off x="457200" y="1772816"/>
            <a:ext cx="4114800" cy="4353347"/>
          </a:xfrm>
        </p:spPr>
        <p:txBody>
          <a:bodyPr/>
          <a:lstStyle/>
          <a:p>
            <a:pPr marL="136525" indent="0">
              <a:buNone/>
            </a:pPr>
            <a:r>
              <a:rPr lang="en-GB" sz="4000" dirty="0"/>
              <a:t>Competitive</a:t>
            </a:r>
          </a:p>
          <a:p>
            <a:pPr marL="136525" indent="0">
              <a:buNone/>
            </a:pPr>
            <a:r>
              <a:rPr lang="en-GB" sz="4000" dirty="0"/>
              <a:t>Exploitative</a:t>
            </a:r>
          </a:p>
          <a:p>
            <a:pPr marL="136525" indent="0">
              <a:buNone/>
            </a:pPr>
            <a:r>
              <a:rPr lang="en-GB" sz="4000" dirty="0"/>
              <a:t>Violent</a:t>
            </a:r>
          </a:p>
          <a:p>
            <a:pPr marL="136525" indent="0">
              <a:buNone/>
            </a:pPr>
            <a:r>
              <a:rPr lang="en-GB" sz="4000" dirty="0"/>
              <a:t>Elitist</a:t>
            </a:r>
          </a:p>
          <a:p>
            <a:pPr marL="136525" indent="0">
              <a:buNone/>
            </a:pPr>
            <a:r>
              <a:rPr lang="en-GB" sz="4000" dirty="0"/>
              <a:t>Materialistic           </a:t>
            </a:r>
          </a:p>
          <a:p>
            <a:pPr marL="136525" indent="0">
              <a:buNone/>
            </a:pPr>
            <a:r>
              <a:rPr lang="en-GB" sz="4000" dirty="0"/>
              <a:t>Individualistic</a:t>
            </a:r>
          </a:p>
          <a:p>
            <a:endParaRPr lang="en-GB" sz="2000" dirty="0"/>
          </a:p>
        </p:txBody>
      </p:sp>
      <p:sp>
        <p:nvSpPr>
          <p:cNvPr id="5" name="Content Placeholder 4">
            <a:extLst>
              <a:ext uri="{FF2B5EF4-FFF2-40B4-BE49-F238E27FC236}">
                <a16:creationId xmlns:a16="http://schemas.microsoft.com/office/drawing/2014/main" id="{0825C3CC-1E42-4599-B2C2-9AF10F94C35F}"/>
              </a:ext>
            </a:extLst>
          </p:cNvPr>
          <p:cNvSpPr>
            <a:spLocks noGrp="1"/>
          </p:cNvSpPr>
          <p:nvPr>
            <p:ph sz="half" idx="2"/>
          </p:nvPr>
        </p:nvSpPr>
        <p:spPr>
          <a:xfrm>
            <a:off x="4648200" y="1916832"/>
            <a:ext cx="4038600" cy="4209331"/>
          </a:xfrm>
        </p:spPr>
        <p:txBody>
          <a:bodyPr/>
          <a:lstStyle/>
          <a:p>
            <a:pPr marL="136525" indent="0">
              <a:buNone/>
            </a:pPr>
            <a:r>
              <a:rPr lang="en-GB" sz="4000" dirty="0"/>
              <a:t>Rational</a:t>
            </a:r>
          </a:p>
          <a:p>
            <a:pPr marL="136525" indent="0">
              <a:buNone/>
            </a:pPr>
            <a:r>
              <a:rPr lang="en-GB" sz="4000" dirty="0"/>
              <a:t>Linear</a:t>
            </a:r>
          </a:p>
          <a:p>
            <a:pPr marL="136525" indent="0">
              <a:buNone/>
            </a:pPr>
            <a:r>
              <a:rPr lang="en-GB" sz="4000" dirty="0"/>
              <a:t>Empirical</a:t>
            </a:r>
          </a:p>
          <a:p>
            <a:pPr marL="136525" indent="0">
              <a:buNone/>
            </a:pPr>
            <a:r>
              <a:rPr lang="en-GB" sz="4000" dirty="0"/>
              <a:t>Mechanistic</a:t>
            </a:r>
          </a:p>
          <a:p>
            <a:pPr marL="136525" indent="0">
              <a:buNone/>
            </a:pPr>
            <a:r>
              <a:rPr lang="en-GB" sz="4000" dirty="0"/>
              <a:t>Masculine</a:t>
            </a:r>
          </a:p>
        </p:txBody>
      </p:sp>
      <p:sp>
        <p:nvSpPr>
          <p:cNvPr id="4" name="Slide Number Placeholder 3">
            <a:extLst>
              <a:ext uri="{FF2B5EF4-FFF2-40B4-BE49-F238E27FC236}">
                <a16:creationId xmlns:a16="http://schemas.microsoft.com/office/drawing/2014/main" id="{C9D819E2-9028-41E7-8539-098D56F1D0DA}"/>
              </a:ext>
            </a:extLst>
          </p:cNvPr>
          <p:cNvSpPr>
            <a:spLocks noGrp="1"/>
          </p:cNvSpPr>
          <p:nvPr>
            <p:ph type="sldNum" sz="quarter" idx="12"/>
          </p:nvPr>
        </p:nvSpPr>
        <p:spPr/>
        <p:txBody>
          <a:bodyPr/>
          <a:lstStyle/>
          <a:p>
            <a:fld id="{B3C2DFE0-EA37-4C53-89D0-F6E6CBDBD53F}" type="slidenum">
              <a:rPr lang="en-GB" altLang="en-US" smtClean="0"/>
              <a:pPr/>
              <a:t>5</a:t>
            </a:fld>
            <a:endParaRPr lang="en-GB" altLang="en-US"/>
          </a:p>
        </p:txBody>
      </p:sp>
    </p:spTree>
    <p:extLst>
      <p:ext uri="{BB962C8B-B14F-4D97-AF65-F5344CB8AC3E}">
        <p14:creationId xmlns:p14="http://schemas.microsoft.com/office/powerpoint/2010/main" val="808180218"/>
      </p:ext>
    </p:extLst>
  </p:cSld>
  <p:clrMapOvr>
    <a:masterClrMapping/>
  </p:clrMapOvr>
  <p:transition spd="med">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0A72-AF2F-4AAF-8F9E-7FDD92BD7B3C}"/>
              </a:ext>
            </a:extLst>
          </p:cNvPr>
          <p:cNvSpPr>
            <a:spLocks noGrp="1"/>
          </p:cNvSpPr>
          <p:nvPr>
            <p:ph type="title"/>
          </p:nvPr>
        </p:nvSpPr>
        <p:spPr>
          <a:xfrm>
            <a:off x="457200" y="78822"/>
            <a:ext cx="8229600" cy="1045922"/>
          </a:xfrm>
        </p:spPr>
        <p:txBody>
          <a:bodyPr/>
          <a:lstStyle/>
          <a:p>
            <a:r>
              <a:rPr lang="en-GB" dirty="0">
                <a:solidFill>
                  <a:srgbClr val="85C8FF"/>
                </a:solidFill>
              </a:rPr>
              <a:t>THE WEST? VIEW (2)</a:t>
            </a:r>
          </a:p>
        </p:txBody>
      </p:sp>
      <p:sp>
        <p:nvSpPr>
          <p:cNvPr id="3" name="Content Placeholder 2">
            <a:extLst>
              <a:ext uri="{FF2B5EF4-FFF2-40B4-BE49-F238E27FC236}">
                <a16:creationId xmlns:a16="http://schemas.microsoft.com/office/drawing/2014/main" id="{7856B1E7-9F09-490E-BA06-1C36126B312B}"/>
              </a:ext>
            </a:extLst>
          </p:cNvPr>
          <p:cNvSpPr>
            <a:spLocks noGrp="1"/>
          </p:cNvSpPr>
          <p:nvPr>
            <p:ph idx="1"/>
          </p:nvPr>
        </p:nvSpPr>
        <p:spPr>
          <a:xfrm>
            <a:off x="457200" y="1124744"/>
            <a:ext cx="8229600" cy="5183981"/>
          </a:xfrm>
        </p:spPr>
        <p:txBody>
          <a:bodyPr/>
          <a:lstStyle/>
          <a:p>
            <a:pPr marL="136525" indent="0">
              <a:buNone/>
            </a:pPr>
            <a:r>
              <a:rPr lang="en-GB" sz="4000" dirty="0"/>
              <a:t>‘The survival of the West depends on Americans reaffirming their Western identity and Westerners accepting their civilization as unique not universal and uniting to renew and preserve it against challenges from non-Western societies.’ </a:t>
            </a:r>
            <a:r>
              <a:rPr lang="en-GB" dirty="0"/>
              <a:t>(Huntington</a:t>
            </a:r>
            <a:r>
              <a:rPr lang="en-GB"/>
              <a:t>, 1997: </a:t>
            </a:r>
            <a:r>
              <a:rPr lang="en-GB" dirty="0"/>
              <a:t>20-21)</a:t>
            </a:r>
          </a:p>
        </p:txBody>
      </p:sp>
      <p:sp>
        <p:nvSpPr>
          <p:cNvPr id="4" name="Slide Number Placeholder 3">
            <a:extLst>
              <a:ext uri="{FF2B5EF4-FFF2-40B4-BE49-F238E27FC236}">
                <a16:creationId xmlns:a16="http://schemas.microsoft.com/office/drawing/2014/main" id="{C9D819E2-9028-41E7-8539-098D56F1D0DA}"/>
              </a:ext>
            </a:extLst>
          </p:cNvPr>
          <p:cNvSpPr>
            <a:spLocks noGrp="1"/>
          </p:cNvSpPr>
          <p:nvPr>
            <p:ph type="sldNum" sz="quarter" idx="12"/>
          </p:nvPr>
        </p:nvSpPr>
        <p:spPr/>
        <p:txBody>
          <a:bodyPr/>
          <a:lstStyle/>
          <a:p>
            <a:fld id="{B3C2DFE0-EA37-4C53-89D0-F6E6CBDBD53F}" type="slidenum">
              <a:rPr lang="en-GB" altLang="en-US" smtClean="0"/>
              <a:pPr/>
              <a:t>6</a:t>
            </a:fld>
            <a:endParaRPr lang="en-GB" altLang="en-US"/>
          </a:p>
        </p:txBody>
      </p:sp>
    </p:spTree>
    <p:extLst>
      <p:ext uri="{BB962C8B-B14F-4D97-AF65-F5344CB8AC3E}">
        <p14:creationId xmlns:p14="http://schemas.microsoft.com/office/powerpoint/2010/main" val="2831082684"/>
      </p:ext>
    </p:extLst>
  </p:cSld>
  <p:clrMapOvr>
    <a:masterClrMapping/>
  </p:clrMapOvr>
  <p:transition spd="med">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835E4-679E-4B62-9504-7BA0496789CF}"/>
              </a:ext>
            </a:extLst>
          </p:cNvPr>
          <p:cNvSpPr>
            <a:spLocks noGrp="1"/>
          </p:cNvSpPr>
          <p:nvPr>
            <p:ph type="title"/>
          </p:nvPr>
        </p:nvSpPr>
        <p:spPr/>
        <p:txBody>
          <a:bodyPr>
            <a:normAutofit fontScale="90000"/>
          </a:bodyPr>
          <a:lstStyle/>
          <a:p>
            <a:r>
              <a:rPr lang="en-GB" dirty="0">
                <a:solidFill>
                  <a:srgbClr val="85C8FF"/>
                </a:solidFill>
              </a:rPr>
              <a:t>WHAT/WHERE IS THE WEST?</a:t>
            </a:r>
            <a:r>
              <a:rPr lang="en-GB" sz="1800" dirty="0">
                <a:solidFill>
                  <a:srgbClr val="85C8FF"/>
                </a:solidFill>
              </a:rPr>
              <a:t> </a:t>
            </a:r>
            <a:r>
              <a:rPr lang="en-GB" sz="2000" dirty="0">
                <a:solidFill>
                  <a:srgbClr val="85C8FF"/>
                </a:solidFill>
              </a:rPr>
              <a:t>wikimedia.org/</a:t>
            </a:r>
            <a:r>
              <a:rPr lang="en-GB" sz="2000" dirty="0" err="1">
                <a:solidFill>
                  <a:srgbClr val="85C8FF"/>
                </a:solidFill>
              </a:rPr>
              <a:t>wikipedia</a:t>
            </a:r>
            <a:r>
              <a:rPr lang="en-GB" sz="2000" dirty="0">
                <a:solidFill>
                  <a:srgbClr val="85C8FF"/>
                </a:solidFill>
              </a:rPr>
              <a:t>/commons/3/37/</a:t>
            </a:r>
            <a:r>
              <a:rPr lang="en-GB" sz="2000" dirty="0" err="1">
                <a:solidFill>
                  <a:srgbClr val="85C8FF"/>
                </a:solidFill>
              </a:rPr>
              <a:t>Western_world_Samuel_P_Huntington.svg</a:t>
            </a:r>
            <a:endParaRPr lang="en-GB" sz="2000" dirty="0"/>
          </a:p>
        </p:txBody>
      </p:sp>
      <p:pic>
        <p:nvPicPr>
          <p:cNvPr id="6" name="Content Placeholder 5">
            <a:extLst>
              <a:ext uri="{FF2B5EF4-FFF2-40B4-BE49-F238E27FC236}">
                <a16:creationId xmlns:a16="http://schemas.microsoft.com/office/drawing/2014/main" id="{1B768508-8787-43A2-9308-0D81645C67A6}"/>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1843391"/>
            <a:ext cx="8229600" cy="4222142"/>
          </a:xfrm>
        </p:spPr>
      </p:pic>
      <p:sp>
        <p:nvSpPr>
          <p:cNvPr id="4" name="Slide Number Placeholder 3">
            <a:extLst>
              <a:ext uri="{FF2B5EF4-FFF2-40B4-BE49-F238E27FC236}">
                <a16:creationId xmlns:a16="http://schemas.microsoft.com/office/drawing/2014/main" id="{B08F48EF-5041-4181-A477-553F2D4C8B47}"/>
              </a:ext>
            </a:extLst>
          </p:cNvPr>
          <p:cNvSpPr>
            <a:spLocks noGrp="1"/>
          </p:cNvSpPr>
          <p:nvPr>
            <p:ph type="sldNum" sz="quarter" idx="12"/>
          </p:nvPr>
        </p:nvSpPr>
        <p:spPr/>
        <p:txBody>
          <a:bodyPr/>
          <a:lstStyle/>
          <a:p>
            <a:fld id="{B3C2DFE0-EA37-4C53-89D0-F6E6CBDBD53F}" type="slidenum">
              <a:rPr lang="en-GB" altLang="en-US" smtClean="0"/>
              <a:pPr/>
              <a:t>7</a:t>
            </a:fld>
            <a:endParaRPr lang="en-GB" altLang="en-US"/>
          </a:p>
        </p:txBody>
      </p:sp>
    </p:spTree>
    <p:extLst>
      <p:ext uri="{BB962C8B-B14F-4D97-AF65-F5344CB8AC3E}">
        <p14:creationId xmlns:p14="http://schemas.microsoft.com/office/powerpoint/2010/main" val="2443481341"/>
      </p:ext>
    </p:extLst>
  </p:cSld>
  <p:clrMapOvr>
    <a:masterClrMapping/>
  </p:clrMapOvr>
  <p:transition spd="med">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0A72-AF2F-4AAF-8F9E-7FDD92BD7B3C}"/>
              </a:ext>
            </a:extLst>
          </p:cNvPr>
          <p:cNvSpPr>
            <a:spLocks noGrp="1"/>
          </p:cNvSpPr>
          <p:nvPr>
            <p:ph type="title"/>
          </p:nvPr>
        </p:nvSpPr>
        <p:spPr/>
        <p:txBody>
          <a:bodyPr/>
          <a:lstStyle/>
          <a:p>
            <a:r>
              <a:rPr lang="en-GB" dirty="0">
                <a:solidFill>
                  <a:srgbClr val="85C8FF"/>
                </a:solidFill>
              </a:rPr>
              <a:t>DEFINING THE WEST</a:t>
            </a:r>
          </a:p>
        </p:txBody>
      </p:sp>
      <p:sp>
        <p:nvSpPr>
          <p:cNvPr id="3" name="Content Placeholder 2">
            <a:extLst>
              <a:ext uri="{FF2B5EF4-FFF2-40B4-BE49-F238E27FC236}">
                <a16:creationId xmlns:a16="http://schemas.microsoft.com/office/drawing/2014/main" id="{7856B1E7-9F09-490E-BA06-1C36126B312B}"/>
              </a:ext>
            </a:extLst>
          </p:cNvPr>
          <p:cNvSpPr>
            <a:spLocks noGrp="1"/>
          </p:cNvSpPr>
          <p:nvPr>
            <p:ph idx="1"/>
          </p:nvPr>
        </p:nvSpPr>
        <p:spPr>
          <a:xfrm>
            <a:off x="457200" y="1052736"/>
            <a:ext cx="8229600" cy="5255989"/>
          </a:xfrm>
        </p:spPr>
        <p:txBody>
          <a:bodyPr/>
          <a:lstStyle/>
          <a:p>
            <a:endParaRPr lang="en-GB" dirty="0"/>
          </a:p>
          <a:p>
            <a:r>
              <a:rPr lang="en-GB" sz="4400" dirty="0"/>
              <a:t>A contested concept</a:t>
            </a:r>
          </a:p>
          <a:p>
            <a:r>
              <a:rPr lang="en-GB" sz="4400" dirty="0"/>
              <a:t>Home of modernity?</a:t>
            </a:r>
          </a:p>
          <a:p>
            <a:r>
              <a:rPr lang="en-GB" sz="4400" dirty="0"/>
              <a:t>Historically, defined by a largely Christian heritage</a:t>
            </a:r>
          </a:p>
          <a:p>
            <a:r>
              <a:rPr lang="en-GB" sz="4400" dirty="0"/>
              <a:t>Separation of church and state</a:t>
            </a:r>
          </a:p>
        </p:txBody>
      </p:sp>
      <p:sp>
        <p:nvSpPr>
          <p:cNvPr id="4" name="Slide Number Placeholder 3">
            <a:extLst>
              <a:ext uri="{FF2B5EF4-FFF2-40B4-BE49-F238E27FC236}">
                <a16:creationId xmlns:a16="http://schemas.microsoft.com/office/drawing/2014/main" id="{C9D819E2-9028-41E7-8539-098D56F1D0DA}"/>
              </a:ext>
            </a:extLst>
          </p:cNvPr>
          <p:cNvSpPr>
            <a:spLocks noGrp="1"/>
          </p:cNvSpPr>
          <p:nvPr>
            <p:ph type="sldNum" sz="quarter" idx="12"/>
          </p:nvPr>
        </p:nvSpPr>
        <p:spPr/>
        <p:txBody>
          <a:bodyPr/>
          <a:lstStyle/>
          <a:p>
            <a:fld id="{B3C2DFE0-EA37-4C53-89D0-F6E6CBDBD53F}" type="slidenum">
              <a:rPr lang="en-GB" altLang="en-US" smtClean="0"/>
              <a:pPr/>
              <a:t>8</a:t>
            </a:fld>
            <a:endParaRPr lang="en-GB" altLang="en-US"/>
          </a:p>
        </p:txBody>
      </p:sp>
    </p:spTree>
    <p:extLst>
      <p:ext uri="{BB962C8B-B14F-4D97-AF65-F5344CB8AC3E}">
        <p14:creationId xmlns:p14="http://schemas.microsoft.com/office/powerpoint/2010/main" val="3874686433"/>
      </p:ext>
    </p:extLst>
  </p:cSld>
  <p:clrMapOvr>
    <a:masterClrMapping/>
  </p:clrMapOvr>
  <p:transition spd="med">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70A72-AF2F-4AAF-8F9E-7FDD92BD7B3C}"/>
              </a:ext>
            </a:extLst>
          </p:cNvPr>
          <p:cNvSpPr>
            <a:spLocks noGrp="1"/>
          </p:cNvSpPr>
          <p:nvPr>
            <p:ph type="title"/>
          </p:nvPr>
        </p:nvSpPr>
        <p:spPr/>
        <p:txBody>
          <a:bodyPr>
            <a:normAutofit fontScale="90000"/>
          </a:bodyPr>
          <a:lstStyle/>
          <a:p>
            <a:r>
              <a:rPr lang="en-GB" dirty="0">
                <a:solidFill>
                  <a:srgbClr val="85C8FF"/>
                </a:solidFill>
              </a:rPr>
              <a:t>THE WEST: ATTRIBUTED FEATURESS</a:t>
            </a:r>
          </a:p>
        </p:txBody>
      </p:sp>
      <p:sp>
        <p:nvSpPr>
          <p:cNvPr id="3" name="Content Placeholder 2">
            <a:extLst>
              <a:ext uri="{FF2B5EF4-FFF2-40B4-BE49-F238E27FC236}">
                <a16:creationId xmlns:a16="http://schemas.microsoft.com/office/drawing/2014/main" id="{7856B1E7-9F09-490E-BA06-1C36126B312B}"/>
              </a:ext>
            </a:extLst>
          </p:cNvPr>
          <p:cNvSpPr>
            <a:spLocks noGrp="1"/>
          </p:cNvSpPr>
          <p:nvPr>
            <p:ph idx="1"/>
          </p:nvPr>
        </p:nvSpPr>
        <p:spPr>
          <a:xfrm>
            <a:off x="457200" y="1417638"/>
            <a:ext cx="8229600" cy="4891087"/>
          </a:xfrm>
        </p:spPr>
        <p:txBody>
          <a:bodyPr/>
          <a:lstStyle/>
          <a:p>
            <a:endParaRPr lang="en-GB" dirty="0"/>
          </a:p>
          <a:p>
            <a:r>
              <a:rPr lang="en-GB" sz="4400" dirty="0"/>
              <a:t>Social pluralism</a:t>
            </a:r>
          </a:p>
          <a:p>
            <a:r>
              <a:rPr lang="en-GB" sz="4400" dirty="0"/>
              <a:t>Representative government</a:t>
            </a:r>
          </a:p>
          <a:p>
            <a:r>
              <a:rPr lang="en-GB" sz="4400" dirty="0"/>
              <a:t>Democracy</a:t>
            </a:r>
          </a:p>
          <a:p>
            <a:r>
              <a:rPr lang="en-GB" sz="4400" dirty="0"/>
              <a:t>Rule of law</a:t>
            </a:r>
          </a:p>
          <a:p>
            <a:r>
              <a:rPr lang="en-GB" sz="4400" dirty="0"/>
              <a:t>Individualism</a:t>
            </a:r>
          </a:p>
        </p:txBody>
      </p:sp>
      <p:sp>
        <p:nvSpPr>
          <p:cNvPr id="4" name="Slide Number Placeholder 3">
            <a:extLst>
              <a:ext uri="{FF2B5EF4-FFF2-40B4-BE49-F238E27FC236}">
                <a16:creationId xmlns:a16="http://schemas.microsoft.com/office/drawing/2014/main" id="{C9D819E2-9028-41E7-8539-098D56F1D0DA}"/>
              </a:ext>
            </a:extLst>
          </p:cNvPr>
          <p:cNvSpPr>
            <a:spLocks noGrp="1"/>
          </p:cNvSpPr>
          <p:nvPr>
            <p:ph type="sldNum" sz="quarter" idx="12"/>
          </p:nvPr>
        </p:nvSpPr>
        <p:spPr/>
        <p:txBody>
          <a:bodyPr/>
          <a:lstStyle/>
          <a:p>
            <a:fld id="{B3C2DFE0-EA37-4C53-89D0-F6E6CBDBD53F}" type="slidenum">
              <a:rPr lang="en-GB" altLang="en-US" smtClean="0"/>
              <a:pPr/>
              <a:t>9</a:t>
            </a:fld>
            <a:endParaRPr lang="en-GB" altLang="en-US"/>
          </a:p>
        </p:txBody>
      </p:sp>
    </p:spTree>
    <p:extLst>
      <p:ext uri="{BB962C8B-B14F-4D97-AF65-F5344CB8AC3E}">
        <p14:creationId xmlns:p14="http://schemas.microsoft.com/office/powerpoint/2010/main" val="2558113772"/>
      </p:ext>
    </p:extLst>
  </p:cSld>
  <p:clrMapOvr>
    <a:masterClrMapping/>
  </p:clrMapOvr>
  <p:transition spd="med">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32335</TotalTime>
  <Words>718</Words>
  <Application>Microsoft Office PowerPoint</Application>
  <PresentationFormat>On-screen Show (4:3)</PresentationFormat>
  <Paragraphs>150</Paragraphs>
  <Slides>22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Book Antiqua</vt:lpstr>
      <vt:lpstr>Calibri</vt:lpstr>
      <vt:lpstr>Lucida Sans</vt:lpstr>
      <vt:lpstr>Wingdings</vt:lpstr>
      <vt:lpstr>Wingdings 2</vt:lpstr>
      <vt:lpstr>Wingdings 3</vt:lpstr>
      <vt:lpstr>Apex</vt:lpstr>
      <vt:lpstr>Reflexions on the western  tradition: what is it and      does it matter?</vt:lpstr>
      <vt:lpstr>THE CURRENT CRISIS OF THE WEST </vt:lpstr>
      <vt:lpstr>A CRISIS ALSO BROUGHT TO THE FORE BY:</vt:lpstr>
      <vt:lpstr>MOHANDAS GANDHI ON WESTERN CIVILIZATION (attributed)</vt:lpstr>
      <vt:lpstr>WHAT IS THE WESTERN (NORTHERN?) TRADITION?   VIEW (1)</vt:lpstr>
      <vt:lpstr>THE WEST? VIEW (2)</vt:lpstr>
      <vt:lpstr>WHAT/WHERE IS THE WEST? wikimedia.org/wikipedia/commons/3/37/Western_world_Samuel_P_Huntington.svg</vt:lpstr>
      <vt:lpstr>DEFINING THE WEST</vt:lpstr>
      <vt:lpstr>THE WEST: ATTRIBUTED FEATURESS</vt:lpstr>
      <vt:lpstr>A LOT TO ANSWER FOR (1) </vt:lpstr>
      <vt:lpstr>A LOT TO ANSWER FOR (2) </vt:lpstr>
      <vt:lpstr>THE IDEA OF THE WEST:             A CRITICAL APPRAISAL</vt:lpstr>
      <vt:lpstr>DEFENDING THE WESTERN TRADITION</vt:lpstr>
      <vt:lpstr>THE WEST WAS NEVER ONE (1)</vt:lpstr>
      <vt:lpstr>THE WEST WAS NEVER ONE (2)</vt:lpstr>
      <vt:lpstr>THE WEST WAS NEVER ONE (3)</vt:lpstr>
      <vt:lpstr>THE WEST WAS NEVER ONE (4)</vt:lpstr>
      <vt:lpstr>THE POSTCOLONIAL CRITIQUE</vt:lpstr>
      <vt:lpstr>THE WEST AND THE REST</vt:lpstr>
      <vt:lpstr>THE WAY FORWARD</vt:lpstr>
      <vt:lpstr>IMPLICATIONS FOR EDUCATION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Penny Enslin</dc:creator>
  <cp:lastModifiedBy>Emilia Martinez-Brawley</cp:lastModifiedBy>
  <cp:revision>572</cp:revision>
  <cp:lastPrinted>2022-09-13T14:23:10Z</cp:lastPrinted>
  <dcterms:created xsi:type="dcterms:W3CDTF">2013-11-11T10:49:40Z</dcterms:created>
  <dcterms:modified xsi:type="dcterms:W3CDTF">2022-10-08T15:28:47Z</dcterms:modified>
</cp:coreProperties>
</file>