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73"/>
    <p:restoredTop sz="96327"/>
  </p:normalViewPr>
  <p:slideViewPr>
    <p:cSldViewPr snapToGrid="0">
      <p:cViewPr varScale="1">
        <p:scale>
          <a:sx n="124" d="100"/>
          <a:sy n="124" d="100"/>
        </p:scale>
        <p:origin x="1072"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4103C29-3E66-C541-9A4C-C296345DA34F}" type="datetimeFigureOut">
              <a:rPr lang="en-US" smtClean="0"/>
              <a:t>10/20/22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248482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103C29-3E66-C541-9A4C-C296345DA34F}" type="datetimeFigureOut">
              <a:rPr lang="en-US" smtClean="0"/>
              <a:t>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308562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4103C29-3E66-C541-9A4C-C296345DA34F}" type="datetimeFigureOut">
              <a:rPr lang="en-US" smtClean="0"/>
              <a:t>10/20/22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1757523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4103C29-3E66-C541-9A4C-C296345DA34F}" type="datetimeFigureOut">
              <a:rPr lang="en-US" smtClean="0"/>
              <a:t>10/20/22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BDD476E-EB56-D147-BE62-88CFC7C32788}"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73164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4103C29-3E66-C541-9A4C-C296345DA34F}" type="datetimeFigureOut">
              <a:rPr lang="en-US" smtClean="0"/>
              <a:t>10/20/22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1454371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4103C29-3E66-C541-9A4C-C296345DA34F}" type="datetimeFigureOut">
              <a:rPr lang="en-US" smtClean="0"/>
              <a:t>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2335903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4103C29-3E66-C541-9A4C-C296345DA34F}" type="datetimeFigureOut">
              <a:rPr lang="en-US" smtClean="0"/>
              <a:t>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1436041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03C29-3E66-C541-9A4C-C296345DA34F}" type="datetimeFigureOut">
              <a:rPr lang="en-US" smtClean="0"/>
              <a:t>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1675514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24103C29-3E66-C541-9A4C-C296345DA34F}" type="datetimeFigureOut">
              <a:rPr lang="en-US" smtClean="0"/>
              <a:t>10/20/22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198788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03C29-3E66-C541-9A4C-C296345DA34F}" type="datetimeFigureOut">
              <a:rPr lang="en-US" smtClean="0"/>
              <a:t>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18221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24103C29-3E66-C541-9A4C-C296345DA34F}" type="datetimeFigureOut">
              <a:rPr lang="en-US" smtClean="0"/>
              <a:t>10/20/22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25734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103C29-3E66-C541-9A4C-C296345DA34F}" type="datetimeFigureOut">
              <a:rPr lang="en-US" smtClean="0"/>
              <a:t>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3990985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103C29-3E66-C541-9A4C-C296345DA34F}" type="datetimeFigureOut">
              <a:rPr lang="en-US" smtClean="0"/>
              <a:t>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180795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103C29-3E66-C541-9A4C-C296345DA34F}" type="datetimeFigureOut">
              <a:rPr lang="en-US" smtClean="0"/>
              <a:t>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248189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03C29-3E66-C541-9A4C-C296345DA34F}" type="datetimeFigureOut">
              <a:rPr lang="en-US" smtClean="0"/>
              <a:t>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1713927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103C29-3E66-C541-9A4C-C296345DA34F}" type="datetimeFigureOut">
              <a:rPr lang="en-US" smtClean="0"/>
              <a:t>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282890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103C29-3E66-C541-9A4C-C296345DA34F}" type="datetimeFigureOut">
              <a:rPr lang="en-US" smtClean="0"/>
              <a:t>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D476E-EB56-D147-BE62-88CFC7C32788}" type="slidenum">
              <a:rPr lang="en-US" smtClean="0"/>
              <a:t>‹#›</a:t>
            </a:fld>
            <a:endParaRPr lang="en-US"/>
          </a:p>
        </p:txBody>
      </p:sp>
    </p:spTree>
    <p:extLst>
      <p:ext uri="{BB962C8B-B14F-4D97-AF65-F5344CB8AC3E}">
        <p14:creationId xmlns:p14="http://schemas.microsoft.com/office/powerpoint/2010/main" val="268673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4103C29-3E66-C541-9A4C-C296345DA34F}" type="datetimeFigureOut">
              <a:rPr lang="en-US" smtClean="0"/>
              <a:t>10/20/22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BDD476E-EB56-D147-BE62-88CFC7C32788}" type="slidenum">
              <a:rPr lang="en-US" smtClean="0"/>
              <a:t>‹#›</a:t>
            </a:fld>
            <a:endParaRPr lang="en-US"/>
          </a:p>
        </p:txBody>
      </p:sp>
    </p:spTree>
    <p:extLst>
      <p:ext uri="{BB962C8B-B14F-4D97-AF65-F5344CB8AC3E}">
        <p14:creationId xmlns:p14="http://schemas.microsoft.com/office/powerpoint/2010/main" val="20503928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EAD43-36C0-C3FF-733B-33C47644BBBE}"/>
              </a:ext>
            </a:extLst>
          </p:cNvPr>
          <p:cNvSpPr>
            <a:spLocks noGrp="1"/>
          </p:cNvSpPr>
          <p:nvPr>
            <p:ph type="ctrTitle"/>
          </p:nvPr>
        </p:nvSpPr>
        <p:spPr/>
        <p:txBody>
          <a:bodyPr>
            <a:normAutofit fontScale="90000"/>
          </a:bodyPr>
          <a:lstStyle/>
          <a:p>
            <a:r>
              <a:rPr lang="en-US" dirty="0"/>
              <a:t>Reflections on The Western Tradition from the Black Atlantic Perspective</a:t>
            </a:r>
          </a:p>
        </p:txBody>
      </p:sp>
      <p:sp>
        <p:nvSpPr>
          <p:cNvPr id="3" name="Subtitle 2">
            <a:extLst>
              <a:ext uri="{FF2B5EF4-FFF2-40B4-BE49-F238E27FC236}">
                <a16:creationId xmlns:a16="http://schemas.microsoft.com/office/drawing/2014/main" id="{B1DCFD7E-2FA4-EB7D-6C35-AF9DBB706171}"/>
              </a:ext>
            </a:extLst>
          </p:cNvPr>
          <p:cNvSpPr>
            <a:spLocks noGrp="1"/>
          </p:cNvSpPr>
          <p:nvPr>
            <p:ph type="subTitle" idx="1"/>
          </p:nvPr>
        </p:nvSpPr>
        <p:spPr>
          <a:xfrm>
            <a:off x="1371600" y="3632200"/>
            <a:ext cx="9448800" cy="1042669"/>
          </a:xfrm>
        </p:spPr>
        <p:txBody>
          <a:bodyPr>
            <a:normAutofit lnSpcReduction="10000"/>
          </a:bodyPr>
          <a:lstStyle/>
          <a:p>
            <a:pPr algn="ctr"/>
            <a:r>
              <a:rPr lang="en-US" sz="3200" dirty="0"/>
              <a:t>Andrew Barnes</a:t>
            </a:r>
          </a:p>
          <a:p>
            <a:pPr algn="ctr"/>
            <a:r>
              <a:rPr lang="en-US" sz="3200" dirty="0"/>
              <a:t>October 21 2022</a:t>
            </a:r>
          </a:p>
        </p:txBody>
      </p:sp>
    </p:spTree>
    <p:extLst>
      <p:ext uri="{BB962C8B-B14F-4D97-AF65-F5344CB8AC3E}">
        <p14:creationId xmlns:p14="http://schemas.microsoft.com/office/powerpoint/2010/main" val="767441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3832F-D808-F4A7-FAEF-69455741159E}"/>
              </a:ext>
            </a:extLst>
          </p:cNvPr>
          <p:cNvSpPr>
            <a:spLocks noGrp="1"/>
          </p:cNvSpPr>
          <p:nvPr>
            <p:ph type="title"/>
          </p:nvPr>
        </p:nvSpPr>
        <p:spPr>
          <a:xfrm>
            <a:off x="7877898" y="1327169"/>
            <a:ext cx="3646678" cy="4199513"/>
          </a:xfrm>
        </p:spPr>
        <p:txBody>
          <a:bodyPr>
            <a:normAutofit/>
          </a:bodyPr>
          <a:lstStyle/>
          <a:p>
            <a:pPr algn="l"/>
            <a:r>
              <a:rPr lang="en-US">
                <a:solidFill>
                  <a:srgbClr val="FFFFFF"/>
                </a:solidFill>
              </a:rPr>
              <a:t>Black Atlantic Perspective</a:t>
            </a:r>
          </a:p>
        </p:txBody>
      </p:sp>
      <p:sp>
        <p:nvSpPr>
          <p:cNvPr id="3" name="Content Placeholder 2">
            <a:extLst>
              <a:ext uri="{FF2B5EF4-FFF2-40B4-BE49-F238E27FC236}">
                <a16:creationId xmlns:a16="http://schemas.microsoft.com/office/drawing/2014/main" id="{7B673565-994F-4665-080F-D4F16A8B9171}"/>
              </a:ext>
            </a:extLst>
          </p:cNvPr>
          <p:cNvSpPr>
            <a:spLocks noGrp="1"/>
          </p:cNvSpPr>
          <p:nvPr>
            <p:ph idx="1"/>
          </p:nvPr>
        </p:nvSpPr>
        <p:spPr>
          <a:xfrm>
            <a:off x="965201" y="965201"/>
            <a:ext cx="5947496" cy="4923448"/>
          </a:xfrm>
        </p:spPr>
        <p:txBody>
          <a:bodyPr anchor="ctr">
            <a:normAutofit/>
          </a:bodyPr>
          <a:lstStyle/>
          <a:p>
            <a:pPr marL="0" indent="0">
              <a:buNone/>
            </a:pPr>
            <a:r>
              <a:rPr lang="en-US" sz="2000" dirty="0"/>
              <a:t>Just as the West has never been one, the (subaltern) critique of the West has never been univocal</a:t>
            </a:r>
          </a:p>
          <a:p>
            <a:pPr marL="0" indent="0">
              <a:buNone/>
            </a:pPr>
            <a:r>
              <a:rPr lang="en-US" sz="2000" dirty="0"/>
              <a:t>	-- critiques that presume other intellectual traditions (Islam, Confucianism, etc.)</a:t>
            </a:r>
          </a:p>
          <a:p>
            <a:pPr marL="0" indent="0">
              <a:buNone/>
            </a:pPr>
            <a:r>
              <a:rPr lang="en-US" sz="2000" dirty="0"/>
              <a:t>	-- critiques that reflect Paul Gilroy’s “frog eyed” perspective.</a:t>
            </a:r>
          </a:p>
          <a:p>
            <a:pPr marL="0" indent="0">
              <a:buNone/>
            </a:pPr>
            <a:r>
              <a:rPr lang="en-US" sz="2000" dirty="0"/>
              <a:t>	-- critiques premised on the existence of alternative 	consciousnesses (LGBT, indigeneity, etc.)</a:t>
            </a:r>
          </a:p>
        </p:txBody>
      </p:sp>
    </p:spTree>
    <p:extLst>
      <p:ext uri="{BB962C8B-B14F-4D97-AF65-F5344CB8AC3E}">
        <p14:creationId xmlns:p14="http://schemas.microsoft.com/office/powerpoint/2010/main" val="1940211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3832F-D808-F4A7-FAEF-69455741159E}"/>
              </a:ext>
            </a:extLst>
          </p:cNvPr>
          <p:cNvSpPr>
            <a:spLocks noGrp="1"/>
          </p:cNvSpPr>
          <p:nvPr>
            <p:ph type="title"/>
          </p:nvPr>
        </p:nvSpPr>
        <p:spPr/>
        <p:txBody>
          <a:bodyPr/>
          <a:lstStyle/>
          <a:p>
            <a:r>
              <a:rPr lang="en-US" dirty="0"/>
              <a:t>Black Atlantic Perspective</a:t>
            </a:r>
          </a:p>
        </p:txBody>
      </p:sp>
      <p:sp>
        <p:nvSpPr>
          <p:cNvPr id="3" name="Content Placeholder 2">
            <a:extLst>
              <a:ext uri="{FF2B5EF4-FFF2-40B4-BE49-F238E27FC236}">
                <a16:creationId xmlns:a16="http://schemas.microsoft.com/office/drawing/2014/main" id="{7B673565-994F-4665-080F-D4F16A8B9171}"/>
              </a:ext>
            </a:extLst>
          </p:cNvPr>
          <p:cNvSpPr>
            <a:spLocks noGrp="1"/>
          </p:cNvSpPr>
          <p:nvPr>
            <p:ph idx="1"/>
          </p:nvPr>
        </p:nvSpPr>
        <p:spPr>
          <a:xfrm>
            <a:off x="986790" y="1971674"/>
            <a:ext cx="10515600" cy="3856673"/>
          </a:xfrm>
        </p:spPr>
        <p:txBody>
          <a:bodyPr>
            <a:normAutofit/>
          </a:bodyPr>
          <a:lstStyle/>
          <a:p>
            <a:pPr marL="0" indent="0">
              <a:buNone/>
            </a:pPr>
            <a:r>
              <a:rPr lang="en-US" sz="3000" dirty="0"/>
              <a:t>A subaltern critique that is consistently ignored as distinct is the one that comes from inside the Western tradition itself, from those who have been raised in the Western tradition but denied a Western identity by Europeans.</a:t>
            </a:r>
          </a:p>
          <a:p>
            <a:pPr marL="0" indent="0">
              <a:buNone/>
            </a:pPr>
            <a:endParaRPr lang="en-US" sz="3000" dirty="0"/>
          </a:p>
          <a:p>
            <a:pPr marL="0" indent="0">
              <a:buNone/>
            </a:pPr>
            <a:r>
              <a:rPr lang="en-US" sz="3000" dirty="0"/>
              <a:t>The Black Atlantic critique is one great example of this critique</a:t>
            </a:r>
          </a:p>
        </p:txBody>
      </p:sp>
    </p:spTree>
    <p:extLst>
      <p:ext uri="{BB962C8B-B14F-4D97-AF65-F5344CB8AC3E}">
        <p14:creationId xmlns:p14="http://schemas.microsoft.com/office/powerpoint/2010/main" val="160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3832F-D808-F4A7-FAEF-69455741159E}"/>
              </a:ext>
            </a:extLst>
          </p:cNvPr>
          <p:cNvSpPr>
            <a:spLocks noGrp="1"/>
          </p:cNvSpPr>
          <p:nvPr>
            <p:ph type="title"/>
          </p:nvPr>
        </p:nvSpPr>
        <p:spPr>
          <a:xfrm>
            <a:off x="4090507" y="764373"/>
            <a:ext cx="7434070" cy="1474330"/>
          </a:xfrm>
        </p:spPr>
        <p:txBody>
          <a:bodyPr>
            <a:normAutofit/>
          </a:bodyPr>
          <a:lstStyle/>
          <a:p>
            <a:r>
              <a:rPr lang="en-US" dirty="0"/>
              <a:t>Black Atlantic Perspective</a:t>
            </a:r>
          </a:p>
        </p:txBody>
      </p:sp>
      <p:sp>
        <p:nvSpPr>
          <p:cNvPr id="3" name="Content Placeholder 2">
            <a:extLst>
              <a:ext uri="{FF2B5EF4-FFF2-40B4-BE49-F238E27FC236}">
                <a16:creationId xmlns:a16="http://schemas.microsoft.com/office/drawing/2014/main" id="{7B673565-994F-4665-080F-D4F16A8B9171}"/>
              </a:ext>
            </a:extLst>
          </p:cNvPr>
          <p:cNvSpPr>
            <a:spLocks noGrp="1"/>
          </p:cNvSpPr>
          <p:nvPr>
            <p:ph idx="1"/>
          </p:nvPr>
        </p:nvSpPr>
        <p:spPr>
          <a:xfrm>
            <a:off x="4090507" y="2628900"/>
            <a:ext cx="7454077" cy="3589785"/>
          </a:xfrm>
        </p:spPr>
        <p:txBody>
          <a:bodyPr>
            <a:normAutofit lnSpcReduction="10000"/>
          </a:bodyPr>
          <a:lstStyle/>
          <a:p>
            <a:pPr marL="0" indent="0">
              <a:buNone/>
            </a:pPr>
            <a:r>
              <a:rPr lang="en-US" sz="2000" dirty="0"/>
              <a:t>What the Black Atlantic critique is not</a:t>
            </a:r>
          </a:p>
          <a:p>
            <a:pPr marL="0" indent="0">
              <a:buNone/>
            </a:pPr>
            <a:r>
              <a:rPr lang="en-US" sz="2000" dirty="0"/>
              <a:t>	--shaped by the experience of slavery </a:t>
            </a:r>
          </a:p>
          <a:p>
            <a:pPr marL="0" indent="0">
              <a:buNone/>
            </a:pPr>
            <a:r>
              <a:rPr lang="en-US" sz="2000" dirty="0"/>
              <a:t>	--shaped by a rejection/repudiation of Christian 	Western bourgeois liberal humanism</a:t>
            </a:r>
          </a:p>
          <a:p>
            <a:pPr marL="0" indent="0">
              <a:buNone/>
            </a:pPr>
            <a:endParaRPr lang="en-US" sz="2000" dirty="0"/>
          </a:p>
          <a:p>
            <a:pPr marL="0" indent="0">
              <a:buNone/>
            </a:pPr>
            <a:r>
              <a:rPr lang="en-US" sz="2000" dirty="0"/>
              <a:t>What the Black Atlantic critique is</a:t>
            </a:r>
          </a:p>
          <a:p>
            <a:pPr marL="0" indent="0">
              <a:buNone/>
            </a:pPr>
            <a:r>
              <a:rPr lang="en-US" sz="2000" dirty="0"/>
              <a:t>	--Affirmation of Christian Western bourgeois liberal 	humanism</a:t>
            </a:r>
          </a:p>
          <a:p>
            <a:pPr marL="0" indent="0">
              <a:buNone/>
            </a:pPr>
            <a:r>
              <a:rPr lang="en-US" sz="2000" dirty="0"/>
              <a:t>	--Condemnation of European efforts to reserve the 	Western tradition to themselves</a:t>
            </a:r>
          </a:p>
        </p:txBody>
      </p:sp>
    </p:spTree>
    <p:extLst>
      <p:ext uri="{BB962C8B-B14F-4D97-AF65-F5344CB8AC3E}">
        <p14:creationId xmlns:p14="http://schemas.microsoft.com/office/powerpoint/2010/main" val="2014281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3832F-D808-F4A7-FAEF-69455741159E}"/>
              </a:ext>
            </a:extLst>
          </p:cNvPr>
          <p:cNvSpPr>
            <a:spLocks noGrp="1"/>
          </p:cNvSpPr>
          <p:nvPr>
            <p:ph type="title"/>
          </p:nvPr>
        </p:nvSpPr>
        <p:spPr>
          <a:xfrm>
            <a:off x="1001486" y="4771908"/>
            <a:ext cx="9845190" cy="1293028"/>
          </a:xfrm>
        </p:spPr>
        <p:txBody>
          <a:bodyPr>
            <a:normAutofit/>
          </a:bodyPr>
          <a:lstStyle/>
          <a:p>
            <a:pPr algn="l"/>
            <a:r>
              <a:rPr lang="en-US"/>
              <a:t>Black Atlantic Perspective</a:t>
            </a:r>
          </a:p>
        </p:txBody>
      </p:sp>
      <p:sp>
        <p:nvSpPr>
          <p:cNvPr id="3" name="Content Placeholder 2">
            <a:extLst>
              <a:ext uri="{FF2B5EF4-FFF2-40B4-BE49-F238E27FC236}">
                <a16:creationId xmlns:a16="http://schemas.microsoft.com/office/drawing/2014/main" id="{7B673565-994F-4665-080F-D4F16A8B9171}"/>
              </a:ext>
            </a:extLst>
          </p:cNvPr>
          <p:cNvSpPr>
            <a:spLocks noGrp="1"/>
          </p:cNvSpPr>
          <p:nvPr>
            <p:ph idx="1"/>
          </p:nvPr>
        </p:nvSpPr>
        <p:spPr>
          <a:xfrm>
            <a:off x="804334" y="630827"/>
            <a:ext cx="9222535" cy="3845311"/>
          </a:xfrm>
        </p:spPr>
        <p:txBody>
          <a:bodyPr anchor="ctr">
            <a:normAutofit lnSpcReduction="10000"/>
          </a:bodyPr>
          <a:lstStyle/>
          <a:p>
            <a:pPr marL="0" indent="0">
              <a:buNone/>
            </a:pPr>
            <a:r>
              <a:rPr lang="en-US" sz="1900" dirty="0"/>
              <a:t>Some history of the Black Atlantic critique</a:t>
            </a:r>
          </a:p>
          <a:p>
            <a:pPr marL="0" indent="0">
              <a:buNone/>
            </a:pPr>
            <a:r>
              <a:rPr lang="en-US" sz="1900" dirty="0"/>
              <a:t>	--Grows out of the eighteenth-century effort by (Protestant) free 	people of color to claim space for themselves within the Western 	tradition</a:t>
            </a:r>
          </a:p>
          <a:p>
            <a:pPr marL="0" indent="0">
              <a:buNone/>
            </a:pPr>
            <a:r>
              <a:rPr lang="en-US" sz="1900" dirty="0"/>
              <a:t>	--Came to formulate and articulate an intellectual stance that 	rejected all European arguments that the African race was a slave 	race with no history</a:t>
            </a:r>
          </a:p>
          <a:p>
            <a:pPr marL="0" indent="0">
              <a:buNone/>
            </a:pPr>
            <a:r>
              <a:rPr lang="en-US" sz="1900" dirty="0"/>
              <a:t>	--Sought to demonstrate their ownership of Western civilization 	claiming Africa as a field where they could </a:t>
            </a:r>
          </a:p>
          <a:p>
            <a:pPr marL="0" indent="0">
              <a:buNone/>
            </a:pPr>
            <a:r>
              <a:rPr lang="en-US" sz="1900" dirty="0"/>
              <a:t>		a) be settlers on the Anglo-American model</a:t>
            </a:r>
          </a:p>
          <a:p>
            <a:pPr marL="0" indent="0">
              <a:buNone/>
            </a:pPr>
            <a:r>
              <a:rPr lang="en-US" sz="1900" dirty="0"/>
              <a:t>		b) embrace the ultimate act of Christian civilizing – the 			evangelization of Africa</a:t>
            </a:r>
          </a:p>
        </p:txBody>
      </p:sp>
    </p:spTree>
    <p:extLst>
      <p:ext uri="{BB962C8B-B14F-4D97-AF65-F5344CB8AC3E}">
        <p14:creationId xmlns:p14="http://schemas.microsoft.com/office/powerpoint/2010/main" val="178640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3832F-D808-F4A7-FAEF-69455741159E}"/>
              </a:ext>
            </a:extLst>
          </p:cNvPr>
          <p:cNvSpPr>
            <a:spLocks noGrp="1"/>
          </p:cNvSpPr>
          <p:nvPr>
            <p:ph type="title"/>
          </p:nvPr>
        </p:nvSpPr>
        <p:spPr>
          <a:xfrm>
            <a:off x="7877898" y="1327169"/>
            <a:ext cx="3646678" cy="4199513"/>
          </a:xfrm>
        </p:spPr>
        <p:txBody>
          <a:bodyPr>
            <a:normAutofit/>
          </a:bodyPr>
          <a:lstStyle/>
          <a:p>
            <a:pPr algn="l"/>
            <a:r>
              <a:rPr lang="en-US">
                <a:solidFill>
                  <a:srgbClr val="FFFFFF"/>
                </a:solidFill>
              </a:rPr>
              <a:t>Black Atlantic Perspective</a:t>
            </a:r>
          </a:p>
        </p:txBody>
      </p:sp>
      <p:sp>
        <p:nvSpPr>
          <p:cNvPr id="3" name="Content Placeholder 2">
            <a:extLst>
              <a:ext uri="{FF2B5EF4-FFF2-40B4-BE49-F238E27FC236}">
                <a16:creationId xmlns:a16="http://schemas.microsoft.com/office/drawing/2014/main" id="{7B673565-994F-4665-080F-D4F16A8B9171}"/>
              </a:ext>
            </a:extLst>
          </p:cNvPr>
          <p:cNvSpPr>
            <a:spLocks noGrp="1"/>
          </p:cNvSpPr>
          <p:nvPr>
            <p:ph idx="1"/>
          </p:nvPr>
        </p:nvSpPr>
        <p:spPr>
          <a:xfrm>
            <a:off x="965201" y="965201"/>
            <a:ext cx="5947496" cy="4923448"/>
          </a:xfrm>
        </p:spPr>
        <p:txBody>
          <a:bodyPr anchor="ctr">
            <a:normAutofit/>
          </a:bodyPr>
          <a:lstStyle/>
          <a:p>
            <a:pPr marL="0" indent="0">
              <a:buNone/>
            </a:pPr>
            <a:r>
              <a:rPr lang="en-US" sz="2000" b="0" i="0">
                <a:effectLst/>
                <a:latin typeface="system-ui"/>
              </a:rPr>
              <a:t>“Princes shall come out of Egypt; Ethiopia shall soon stretch out her hands unto God” (Psalms 68:31)</a:t>
            </a:r>
          </a:p>
          <a:p>
            <a:pPr marL="0" indent="0">
              <a:buNone/>
            </a:pPr>
            <a:endParaRPr lang="en-US" sz="2000">
              <a:latin typeface="system-ui"/>
            </a:endParaRPr>
          </a:p>
          <a:p>
            <a:pPr marL="0" indent="0">
              <a:buNone/>
            </a:pPr>
            <a:r>
              <a:rPr lang="en-US" sz="2000">
                <a:latin typeface="system-ui"/>
              </a:rPr>
              <a:t>Ethiopianism as the essence of the Black Atlantic critique</a:t>
            </a:r>
          </a:p>
          <a:p>
            <a:pPr marL="0" indent="0">
              <a:buNone/>
            </a:pPr>
            <a:endParaRPr lang="en-US" sz="2000">
              <a:latin typeface="system-ui"/>
            </a:endParaRPr>
          </a:p>
          <a:p>
            <a:pPr marL="0" indent="0">
              <a:buNone/>
            </a:pPr>
            <a:r>
              <a:rPr lang="en-US" sz="2000">
                <a:latin typeface="system-ui"/>
              </a:rPr>
              <a:t>Ethiopianism as a lived affirmation of the Western tradition</a:t>
            </a:r>
          </a:p>
          <a:p>
            <a:pPr marL="0" indent="0">
              <a:buNone/>
            </a:pPr>
            <a:endParaRPr lang="en-US" sz="2000">
              <a:latin typeface="system-ui"/>
            </a:endParaRPr>
          </a:p>
          <a:p>
            <a:pPr marL="0" indent="0">
              <a:buNone/>
            </a:pPr>
            <a:r>
              <a:rPr lang="en-US" sz="2000">
                <a:latin typeface="system-ui"/>
              </a:rPr>
              <a:t>The Marcus Garvey movement and Ethiopianism</a:t>
            </a:r>
            <a:endParaRPr lang="en-US" sz="2000"/>
          </a:p>
        </p:txBody>
      </p:sp>
    </p:spTree>
    <p:extLst>
      <p:ext uri="{BB962C8B-B14F-4D97-AF65-F5344CB8AC3E}">
        <p14:creationId xmlns:p14="http://schemas.microsoft.com/office/powerpoint/2010/main" val="1132195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EFECDA1F-977F-40AF-840D-D05BB091D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B9FECD2-89B7-4AC3-8D54-9733D60AF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ABD76F6E-B36E-41F8-A968-158C244005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E403832F-D808-F4A7-FAEF-69455741159E}"/>
              </a:ext>
            </a:extLst>
          </p:cNvPr>
          <p:cNvSpPr>
            <a:spLocks noGrp="1"/>
          </p:cNvSpPr>
          <p:nvPr>
            <p:ph type="title"/>
          </p:nvPr>
        </p:nvSpPr>
        <p:spPr>
          <a:xfrm>
            <a:off x="2186153" y="764373"/>
            <a:ext cx="9320048" cy="1293028"/>
          </a:xfrm>
        </p:spPr>
        <p:txBody>
          <a:bodyPr>
            <a:normAutofit/>
          </a:bodyPr>
          <a:lstStyle/>
          <a:p>
            <a:r>
              <a:rPr lang="en-US" dirty="0">
                <a:solidFill>
                  <a:schemeClr val="bg1"/>
                </a:solidFill>
              </a:rPr>
              <a:t>Black Atlantic Perspective</a:t>
            </a:r>
          </a:p>
        </p:txBody>
      </p:sp>
      <p:sp>
        <p:nvSpPr>
          <p:cNvPr id="3" name="Content Placeholder 2">
            <a:extLst>
              <a:ext uri="{FF2B5EF4-FFF2-40B4-BE49-F238E27FC236}">
                <a16:creationId xmlns:a16="http://schemas.microsoft.com/office/drawing/2014/main" id="{7B673565-994F-4665-080F-D4F16A8B9171}"/>
              </a:ext>
            </a:extLst>
          </p:cNvPr>
          <p:cNvSpPr>
            <a:spLocks noGrp="1"/>
          </p:cNvSpPr>
          <p:nvPr>
            <p:ph idx="1"/>
          </p:nvPr>
        </p:nvSpPr>
        <p:spPr>
          <a:xfrm>
            <a:off x="685800" y="2514600"/>
            <a:ext cx="10820400" cy="4184152"/>
          </a:xfrm>
        </p:spPr>
        <p:txBody>
          <a:bodyPr>
            <a:noAutofit/>
          </a:bodyPr>
          <a:lstStyle/>
          <a:p>
            <a:pPr marL="0" indent="0">
              <a:buNone/>
            </a:pPr>
            <a:r>
              <a:rPr lang="en-US" sz="3000" b="0" i="0" dirty="0">
                <a:effectLst/>
                <a:latin typeface="system-ui"/>
              </a:rPr>
              <a:t>Projecting it forward: Ethiopianism and the Present-Day Critique of the Western Tradition</a:t>
            </a:r>
          </a:p>
          <a:p>
            <a:pPr marL="0" indent="0">
              <a:buNone/>
            </a:pPr>
            <a:r>
              <a:rPr lang="en-US" sz="3000" dirty="0">
                <a:latin typeface="system-ui"/>
              </a:rPr>
              <a:t>	What is the West</a:t>
            </a:r>
          </a:p>
          <a:p>
            <a:pPr marL="0" indent="0">
              <a:buNone/>
            </a:pPr>
            <a:r>
              <a:rPr lang="en-US" sz="3000" dirty="0">
                <a:latin typeface="system-ui"/>
              </a:rPr>
              <a:t>	Defending the Western Tradition</a:t>
            </a:r>
          </a:p>
          <a:p>
            <a:pPr marL="0" indent="0">
              <a:buNone/>
            </a:pPr>
            <a:r>
              <a:rPr lang="en-US" sz="3000" dirty="0">
                <a:latin typeface="system-ui"/>
              </a:rPr>
              <a:t>	The Post Colonial Critique</a:t>
            </a:r>
          </a:p>
          <a:p>
            <a:pPr marL="0" indent="0">
              <a:buNone/>
            </a:pPr>
            <a:r>
              <a:rPr lang="en-US" sz="3000" dirty="0">
                <a:latin typeface="system-ui"/>
              </a:rPr>
              <a:t>	Is the West closer to being one now than at any time in the 	past?</a:t>
            </a:r>
          </a:p>
          <a:p>
            <a:pPr marL="0" indent="0">
              <a:buNone/>
            </a:pPr>
            <a:r>
              <a:rPr lang="en-US" sz="3000" dirty="0">
                <a:latin typeface="system-ui"/>
              </a:rPr>
              <a:t>	Reclaiming and Reconstructing the Western Tradition</a:t>
            </a:r>
          </a:p>
        </p:txBody>
      </p:sp>
    </p:spTree>
    <p:extLst>
      <p:ext uri="{BB962C8B-B14F-4D97-AF65-F5344CB8AC3E}">
        <p14:creationId xmlns:p14="http://schemas.microsoft.com/office/powerpoint/2010/main" val="155097397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{52C8779D-077B-E543-A603-85F3CA0B7008}tf10001079</Template>
  <TotalTime>84</TotalTime>
  <Words>419</Words>
  <Application>Microsoft Macintosh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system-ui</vt:lpstr>
      <vt:lpstr>Vapor Trail</vt:lpstr>
      <vt:lpstr>Reflections on The Western Tradition from the Black Atlantic Perspective</vt:lpstr>
      <vt:lpstr>Black Atlantic Perspective</vt:lpstr>
      <vt:lpstr>Black Atlantic Perspective</vt:lpstr>
      <vt:lpstr>Black Atlantic Perspective</vt:lpstr>
      <vt:lpstr>Black Atlantic Perspective</vt:lpstr>
      <vt:lpstr>Black Atlantic Perspective</vt:lpstr>
      <vt:lpstr>Black Atlantic Perspective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Reflections on Western Tradition from the Black Atlantic Perspective</dc:title>
  <dc:creator>Andrew Barnes</dc:creator>
  <cp:lastModifiedBy>Andrew Barnes</cp:lastModifiedBy>
  <cp:revision>4</cp:revision>
  <dcterms:created xsi:type="dcterms:W3CDTF">2022-10-17T02:24:22Z</dcterms:created>
  <dcterms:modified xsi:type="dcterms:W3CDTF">2022-10-20T19:58:53Z</dcterms:modified>
</cp:coreProperties>
</file>